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55"/>
  </p:notesMasterIdLst>
  <p:handoutMasterIdLst>
    <p:handoutMasterId r:id="rId56"/>
  </p:handoutMasterIdLst>
  <p:sldIdLst>
    <p:sldId id="297" r:id="rId2"/>
    <p:sldId id="307" r:id="rId3"/>
    <p:sldId id="304" r:id="rId4"/>
    <p:sldId id="275" r:id="rId5"/>
    <p:sldId id="286" r:id="rId6"/>
    <p:sldId id="274" r:id="rId7"/>
    <p:sldId id="288" r:id="rId8"/>
    <p:sldId id="302" r:id="rId9"/>
    <p:sldId id="290" r:id="rId10"/>
    <p:sldId id="256" r:id="rId11"/>
    <p:sldId id="287" r:id="rId12"/>
    <p:sldId id="257" r:id="rId13"/>
    <p:sldId id="258" r:id="rId14"/>
    <p:sldId id="259" r:id="rId15"/>
    <p:sldId id="260" r:id="rId16"/>
    <p:sldId id="303" r:id="rId17"/>
    <p:sldId id="261" r:id="rId18"/>
    <p:sldId id="262" r:id="rId19"/>
    <p:sldId id="263" r:id="rId20"/>
    <p:sldId id="264" r:id="rId21"/>
    <p:sldId id="265" r:id="rId22"/>
    <p:sldId id="266" r:id="rId23"/>
    <p:sldId id="267" r:id="rId24"/>
    <p:sldId id="268" r:id="rId25"/>
    <p:sldId id="269" r:id="rId26"/>
    <p:sldId id="270" r:id="rId27"/>
    <p:sldId id="271" r:id="rId28"/>
    <p:sldId id="279" r:id="rId29"/>
    <p:sldId id="272" r:id="rId30"/>
    <p:sldId id="273" r:id="rId31"/>
    <p:sldId id="280" r:id="rId32"/>
    <p:sldId id="300" r:id="rId33"/>
    <p:sldId id="308" r:id="rId34"/>
    <p:sldId id="289" r:id="rId35"/>
    <p:sldId id="301" r:id="rId36"/>
    <p:sldId id="299" r:id="rId37"/>
    <p:sldId id="285" r:id="rId38"/>
    <p:sldId id="278" r:id="rId39"/>
    <p:sldId id="276" r:id="rId40"/>
    <p:sldId id="291" r:id="rId41"/>
    <p:sldId id="306" r:id="rId42"/>
    <p:sldId id="277" r:id="rId43"/>
    <p:sldId id="281" r:id="rId44"/>
    <p:sldId id="292" r:id="rId45"/>
    <p:sldId id="305" r:id="rId46"/>
    <p:sldId id="293" r:id="rId47"/>
    <p:sldId id="294" r:id="rId48"/>
    <p:sldId id="298" r:id="rId49"/>
    <p:sldId id="295" r:id="rId50"/>
    <p:sldId id="296" r:id="rId51"/>
    <p:sldId id="282" r:id="rId52"/>
    <p:sldId id="283" r:id="rId53"/>
    <p:sldId id="284" r:id="rId54"/>
  </p:sldIdLst>
  <p:sldSz cx="12192000" cy="6858000"/>
  <p:notesSz cx="6881813"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1329" autoAdjust="0"/>
  </p:normalViewPr>
  <p:slideViewPr>
    <p:cSldViewPr snapToGrid="0">
      <p:cViewPr varScale="1">
        <p:scale>
          <a:sx n="58" d="100"/>
          <a:sy n="58" d="100"/>
        </p:scale>
        <p:origin x="96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913"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97313" y="0"/>
            <a:ext cx="2982912" cy="466725"/>
          </a:xfrm>
          <a:prstGeom prst="rect">
            <a:avLst/>
          </a:prstGeom>
        </p:spPr>
        <p:txBody>
          <a:bodyPr vert="horz" lIns="91440" tIns="45720" rIns="91440" bIns="45720" rtlCol="0"/>
          <a:lstStyle>
            <a:lvl1pPr algn="r">
              <a:defRPr sz="1200"/>
            </a:lvl1pPr>
          </a:lstStyle>
          <a:p>
            <a:fld id="{639793E2-3F9B-49D1-9E3A-C4EB502875B1}" type="datetimeFigureOut">
              <a:rPr lang="en-US" smtClean="0"/>
              <a:t>8/26/2013</a:t>
            </a:fld>
            <a:endParaRPr lang="en-US"/>
          </a:p>
        </p:txBody>
      </p:sp>
      <p:sp>
        <p:nvSpPr>
          <p:cNvPr id="4" name="Footer Placeholder 3"/>
          <p:cNvSpPr>
            <a:spLocks noGrp="1"/>
          </p:cNvSpPr>
          <p:nvPr>
            <p:ph type="ftr" sz="quarter" idx="2"/>
          </p:nvPr>
        </p:nvSpPr>
        <p:spPr>
          <a:xfrm>
            <a:off x="0" y="8829675"/>
            <a:ext cx="2982913"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97313" y="8829675"/>
            <a:ext cx="2982912" cy="466725"/>
          </a:xfrm>
          <a:prstGeom prst="rect">
            <a:avLst/>
          </a:prstGeom>
        </p:spPr>
        <p:txBody>
          <a:bodyPr vert="horz" lIns="91440" tIns="45720" rIns="91440" bIns="45720" rtlCol="0" anchor="b"/>
          <a:lstStyle>
            <a:lvl1pPr algn="r">
              <a:defRPr sz="1200"/>
            </a:lvl1pPr>
          </a:lstStyle>
          <a:p>
            <a:fld id="{E2E379DF-DC57-4D26-8B88-08BC58CDBD8F}" type="slidenum">
              <a:rPr lang="en-US" smtClean="0"/>
              <a:t>‹#›</a:t>
            </a:fld>
            <a:endParaRPr lang="en-US"/>
          </a:p>
        </p:txBody>
      </p:sp>
    </p:spTree>
    <p:extLst>
      <p:ext uri="{BB962C8B-B14F-4D97-AF65-F5344CB8AC3E}">
        <p14:creationId xmlns:p14="http://schemas.microsoft.com/office/powerpoint/2010/main" val="41250445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6434"/>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idx="1"/>
          </p:nvPr>
        </p:nvSpPr>
        <p:spPr>
          <a:xfrm>
            <a:off x="3898102" y="0"/>
            <a:ext cx="2982119" cy="466434"/>
          </a:xfrm>
          <a:prstGeom prst="rect">
            <a:avLst/>
          </a:prstGeom>
        </p:spPr>
        <p:txBody>
          <a:bodyPr vert="horz" lIns="92446" tIns="46223" rIns="92446" bIns="46223" rtlCol="0"/>
          <a:lstStyle>
            <a:lvl1pPr algn="r">
              <a:defRPr sz="1200"/>
            </a:lvl1pPr>
          </a:lstStyle>
          <a:p>
            <a:fld id="{F95BBC80-7CF7-4232-B22A-7DAE40125693}" type="datetimeFigureOut">
              <a:rPr lang="en-US" smtClean="0"/>
              <a:t>8/26/2013</a:t>
            </a:fld>
            <a:endParaRPr lang="en-US"/>
          </a:p>
        </p:txBody>
      </p:sp>
      <p:sp>
        <p:nvSpPr>
          <p:cNvPr id="4" name="Slide Image Placeholder 3"/>
          <p:cNvSpPr>
            <a:spLocks noGrp="1" noRot="1" noChangeAspect="1"/>
          </p:cNvSpPr>
          <p:nvPr>
            <p:ph type="sldImg" idx="2"/>
          </p:nvPr>
        </p:nvSpPr>
        <p:spPr>
          <a:xfrm>
            <a:off x="654050" y="1162050"/>
            <a:ext cx="5575300" cy="3136900"/>
          </a:xfrm>
          <a:prstGeom prst="rect">
            <a:avLst/>
          </a:prstGeom>
          <a:noFill/>
          <a:ln w="12700">
            <a:solidFill>
              <a:prstClr val="black"/>
            </a:solidFill>
          </a:ln>
        </p:spPr>
        <p:txBody>
          <a:bodyPr vert="horz" lIns="92446" tIns="46223" rIns="92446" bIns="46223" rtlCol="0" anchor="ctr"/>
          <a:lstStyle/>
          <a:p>
            <a:endParaRPr lang="en-US"/>
          </a:p>
        </p:txBody>
      </p:sp>
      <p:sp>
        <p:nvSpPr>
          <p:cNvPr id="5" name="Notes Placeholder 4"/>
          <p:cNvSpPr>
            <a:spLocks noGrp="1"/>
          </p:cNvSpPr>
          <p:nvPr>
            <p:ph type="body" sz="quarter" idx="3"/>
          </p:nvPr>
        </p:nvSpPr>
        <p:spPr>
          <a:xfrm>
            <a:off x="688182" y="4473892"/>
            <a:ext cx="5505450" cy="3660458"/>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6433"/>
          </a:xfrm>
          <a:prstGeom prst="rect">
            <a:avLst/>
          </a:prstGeom>
        </p:spPr>
        <p:txBody>
          <a:bodyPr vert="horz" lIns="92446" tIns="46223" rIns="92446" bIns="46223" rtlCol="0" anchor="b"/>
          <a:lstStyle>
            <a:lvl1pPr algn="l">
              <a:defRPr sz="1200"/>
            </a:lvl1pPr>
          </a:lstStyle>
          <a:p>
            <a:endParaRPr lang="en-US"/>
          </a:p>
        </p:txBody>
      </p:sp>
      <p:sp>
        <p:nvSpPr>
          <p:cNvPr id="7" name="Slide Number Placeholder 6"/>
          <p:cNvSpPr>
            <a:spLocks noGrp="1"/>
          </p:cNvSpPr>
          <p:nvPr>
            <p:ph type="sldNum" sz="quarter" idx="5"/>
          </p:nvPr>
        </p:nvSpPr>
        <p:spPr>
          <a:xfrm>
            <a:off x="3898102" y="8829967"/>
            <a:ext cx="2982119" cy="466433"/>
          </a:xfrm>
          <a:prstGeom prst="rect">
            <a:avLst/>
          </a:prstGeom>
        </p:spPr>
        <p:txBody>
          <a:bodyPr vert="horz" lIns="92446" tIns="46223" rIns="92446" bIns="46223" rtlCol="0" anchor="b"/>
          <a:lstStyle>
            <a:lvl1pPr algn="r">
              <a:defRPr sz="1200"/>
            </a:lvl1pPr>
          </a:lstStyle>
          <a:p>
            <a:fld id="{C48E7E8F-7138-48E2-8983-06871AA88FEA}" type="slidenum">
              <a:rPr lang="en-US" smtClean="0"/>
              <a:t>‹#›</a:t>
            </a:fld>
            <a:endParaRPr lang="en-US"/>
          </a:p>
        </p:txBody>
      </p:sp>
    </p:spTree>
    <p:extLst>
      <p:ext uri="{BB962C8B-B14F-4D97-AF65-F5344CB8AC3E}">
        <p14:creationId xmlns:p14="http://schemas.microsoft.com/office/powerpoint/2010/main" val="3699274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1</a:t>
            </a:fld>
            <a:endParaRPr lang="en-US"/>
          </a:p>
        </p:txBody>
      </p:sp>
    </p:spTree>
    <p:extLst>
      <p:ext uri="{BB962C8B-B14F-4D97-AF65-F5344CB8AC3E}">
        <p14:creationId xmlns:p14="http://schemas.microsoft.com/office/powerpoint/2010/main" val="3915943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10</a:t>
            </a:fld>
            <a:endParaRPr lang="en-US"/>
          </a:p>
        </p:txBody>
      </p:sp>
    </p:spTree>
    <p:extLst>
      <p:ext uri="{BB962C8B-B14F-4D97-AF65-F5344CB8AC3E}">
        <p14:creationId xmlns:p14="http://schemas.microsoft.com/office/powerpoint/2010/main" val="21010136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11</a:t>
            </a:fld>
            <a:endParaRPr lang="en-US"/>
          </a:p>
        </p:txBody>
      </p:sp>
    </p:spTree>
    <p:extLst>
      <p:ext uri="{BB962C8B-B14F-4D97-AF65-F5344CB8AC3E}">
        <p14:creationId xmlns:p14="http://schemas.microsoft.com/office/powerpoint/2010/main" val="17213757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12</a:t>
            </a:fld>
            <a:endParaRPr lang="en-US"/>
          </a:p>
        </p:txBody>
      </p:sp>
    </p:spTree>
    <p:extLst>
      <p:ext uri="{BB962C8B-B14F-4D97-AF65-F5344CB8AC3E}">
        <p14:creationId xmlns:p14="http://schemas.microsoft.com/office/powerpoint/2010/main" val="5837879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13</a:t>
            </a:fld>
            <a:endParaRPr lang="en-US"/>
          </a:p>
        </p:txBody>
      </p:sp>
    </p:spTree>
    <p:extLst>
      <p:ext uri="{BB962C8B-B14F-4D97-AF65-F5344CB8AC3E}">
        <p14:creationId xmlns:p14="http://schemas.microsoft.com/office/powerpoint/2010/main" val="16944475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14</a:t>
            </a:fld>
            <a:endParaRPr lang="en-US"/>
          </a:p>
        </p:txBody>
      </p:sp>
    </p:spTree>
    <p:extLst>
      <p:ext uri="{BB962C8B-B14F-4D97-AF65-F5344CB8AC3E}">
        <p14:creationId xmlns:p14="http://schemas.microsoft.com/office/powerpoint/2010/main" val="6159184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15</a:t>
            </a:fld>
            <a:endParaRPr lang="en-US"/>
          </a:p>
        </p:txBody>
      </p:sp>
    </p:spTree>
    <p:extLst>
      <p:ext uri="{BB962C8B-B14F-4D97-AF65-F5344CB8AC3E}">
        <p14:creationId xmlns:p14="http://schemas.microsoft.com/office/powerpoint/2010/main" val="24034363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16</a:t>
            </a:fld>
            <a:endParaRPr lang="en-US"/>
          </a:p>
        </p:txBody>
      </p:sp>
    </p:spTree>
    <p:extLst>
      <p:ext uri="{BB962C8B-B14F-4D97-AF65-F5344CB8AC3E}">
        <p14:creationId xmlns:p14="http://schemas.microsoft.com/office/powerpoint/2010/main" val="16421197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17</a:t>
            </a:fld>
            <a:endParaRPr lang="en-US"/>
          </a:p>
        </p:txBody>
      </p:sp>
    </p:spTree>
    <p:extLst>
      <p:ext uri="{BB962C8B-B14F-4D97-AF65-F5344CB8AC3E}">
        <p14:creationId xmlns:p14="http://schemas.microsoft.com/office/powerpoint/2010/main" val="37597591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18</a:t>
            </a:fld>
            <a:endParaRPr lang="en-US"/>
          </a:p>
        </p:txBody>
      </p:sp>
    </p:spTree>
    <p:extLst>
      <p:ext uri="{BB962C8B-B14F-4D97-AF65-F5344CB8AC3E}">
        <p14:creationId xmlns:p14="http://schemas.microsoft.com/office/powerpoint/2010/main" val="8996438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19</a:t>
            </a:fld>
            <a:endParaRPr lang="en-US"/>
          </a:p>
        </p:txBody>
      </p:sp>
    </p:spTree>
    <p:extLst>
      <p:ext uri="{BB962C8B-B14F-4D97-AF65-F5344CB8AC3E}">
        <p14:creationId xmlns:p14="http://schemas.microsoft.com/office/powerpoint/2010/main" val="215954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2</a:t>
            </a:fld>
            <a:endParaRPr lang="en-US"/>
          </a:p>
        </p:txBody>
      </p:sp>
    </p:spTree>
    <p:extLst>
      <p:ext uri="{BB962C8B-B14F-4D97-AF65-F5344CB8AC3E}">
        <p14:creationId xmlns:p14="http://schemas.microsoft.com/office/powerpoint/2010/main" val="32965996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20</a:t>
            </a:fld>
            <a:endParaRPr lang="en-US"/>
          </a:p>
        </p:txBody>
      </p:sp>
    </p:spTree>
    <p:extLst>
      <p:ext uri="{BB962C8B-B14F-4D97-AF65-F5344CB8AC3E}">
        <p14:creationId xmlns:p14="http://schemas.microsoft.com/office/powerpoint/2010/main" val="23076783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21</a:t>
            </a:fld>
            <a:endParaRPr lang="en-US"/>
          </a:p>
        </p:txBody>
      </p:sp>
    </p:spTree>
    <p:extLst>
      <p:ext uri="{BB962C8B-B14F-4D97-AF65-F5344CB8AC3E}">
        <p14:creationId xmlns:p14="http://schemas.microsoft.com/office/powerpoint/2010/main" val="28723732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22</a:t>
            </a:fld>
            <a:endParaRPr lang="en-US"/>
          </a:p>
        </p:txBody>
      </p:sp>
    </p:spTree>
    <p:extLst>
      <p:ext uri="{BB962C8B-B14F-4D97-AF65-F5344CB8AC3E}">
        <p14:creationId xmlns:p14="http://schemas.microsoft.com/office/powerpoint/2010/main" val="39293604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23</a:t>
            </a:fld>
            <a:endParaRPr lang="en-US"/>
          </a:p>
        </p:txBody>
      </p:sp>
    </p:spTree>
    <p:extLst>
      <p:ext uri="{BB962C8B-B14F-4D97-AF65-F5344CB8AC3E}">
        <p14:creationId xmlns:p14="http://schemas.microsoft.com/office/powerpoint/2010/main" val="3609043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24</a:t>
            </a:fld>
            <a:endParaRPr lang="en-US"/>
          </a:p>
        </p:txBody>
      </p:sp>
    </p:spTree>
    <p:extLst>
      <p:ext uri="{BB962C8B-B14F-4D97-AF65-F5344CB8AC3E}">
        <p14:creationId xmlns:p14="http://schemas.microsoft.com/office/powerpoint/2010/main" val="39019375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25</a:t>
            </a:fld>
            <a:endParaRPr lang="en-US"/>
          </a:p>
        </p:txBody>
      </p:sp>
    </p:spTree>
    <p:extLst>
      <p:ext uri="{BB962C8B-B14F-4D97-AF65-F5344CB8AC3E}">
        <p14:creationId xmlns:p14="http://schemas.microsoft.com/office/powerpoint/2010/main" val="4176007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26</a:t>
            </a:fld>
            <a:endParaRPr lang="en-US"/>
          </a:p>
        </p:txBody>
      </p:sp>
    </p:spTree>
    <p:extLst>
      <p:ext uri="{BB962C8B-B14F-4D97-AF65-F5344CB8AC3E}">
        <p14:creationId xmlns:p14="http://schemas.microsoft.com/office/powerpoint/2010/main" val="10486726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27</a:t>
            </a:fld>
            <a:endParaRPr lang="en-US"/>
          </a:p>
        </p:txBody>
      </p:sp>
    </p:spTree>
    <p:extLst>
      <p:ext uri="{BB962C8B-B14F-4D97-AF65-F5344CB8AC3E}">
        <p14:creationId xmlns:p14="http://schemas.microsoft.com/office/powerpoint/2010/main" val="31218734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8E7E8F-7138-48E2-8983-06871AA88FEA}" type="slidenum">
              <a:rPr lang="en-US" smtClean="0"/>
              <a:t>28</a:t>
            </a:fld>
            <a:endParaRPr lang="en-US"/>
          </a:p>
        </p:txBody>
      </p:sp>
    </p:spTree>
    <p:extLst>
      <p:ext uri="{BB962C8B-B14F-4D97-AF65-F5344CB8AC3E}">
        <p14:creationId xmlns:p14="http://schemas.microsoft.com/office/powerpoint/2010/main" val="20417115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29</a:t>
            </a:fld>
            <a:endParaRPr lang="en-US"/>
          </a:p>
        </p:txBody>
      </p:sp>
    </p:spTree>
    <p:extLst>
      <p:ext uri="{BB962C8B-B14F-4D97-AF65-F5344CB8AC3E}">
        <p14:creationId xmlns:p14="http://schemas.microsoft.com/office/powerpoint/2010/main" val="1032364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3</a:t>
            </a:fld>
            <a:endParaRPr lang="en-US"/>
          </a:p>
        </p:txBody>
      </p:sp>
    </p:spTree>
    <p:extLst>
      <p:ext uri="{BB962C8B-B14F-4D97-AF65-F5344CB8AC3E}">
        <p14:creationId xmlns:p14="http://schemas.microsoft.com/office/powerpoint/2010/main" val="26206640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30</a:t>
            </a:fld>
            <a:endParaRPr lang="en-US"/>
          </a:p>
        </p:txBody>
      </p:sp>
    </p:spTree>
    <p:extLst>
      <p:ext uri="{BB962C8B-B14F-4D97-AF65-F5344CB8AC3E}">
        <p14:creationId xmlns:p14="http://schemas.microsoft.com/office/powerpoint/2010/main" val="18369077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8E7E8F-7138-48E2-8983-06871AA88FEA}" type="slidenum">
              <a:rPr lang="en-US" smtClean="0"/>
              <a:t>31</a:t>
            </a:fld>
            <a:endParaRPr lang="en-US"/>
          </a:p>
        </p:txBody>
      </p:sp>
    </p:spTree>
    <p:extLst>
      <p:ext uri="{BB962C8B-B14F-4D97-AF65-F5344CB8AC3E}">
        <p14:creationId xmlns:p14="http://schemas.microsoft.com/office/powerpoint/2010/main" val="27735953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32</a:t>
            </a:fld>
            <a:endParaRPr lang="en-US"/>
          </a:p>
        </p:txBody>
      </p:sp>
    </p:spTree>
    <p:extLst>
      <p:ext uri="{BB962C8B-B14F-4D97-AF65-F5344CB8AC3E}">
        <p14:creationId xmlns:p14="http://schemas.microsoft.com/office/powerpoint/2010/main" val="38546677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33</a:t>
            </a:fld>
            <a:endParaRPr lang="en-US"/>
          </a:p>
        </p:txBody>
      </p:sp>
    </p:spTree>
    <p:extLst>
      <p:ext uri="{BB962C8B-B14F-4D97-AF65-F5344CB8AC3E}">
        <p14:creationId xmlns:p14="http://schemas.microsoft.com/office/powerpoint/2010/main" val="4891955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34</a:t>
            </a:fld>
            <a:endParaRPr lang="en-US"/>
          </a:p>
        </p:txBody>
      </p:sp>
    </p:spTree>
    <p:extLst>
      <p:ext uri="{BB962C8B-B14F-4D97-AF65-F5344CB8AC3E}">
        <p14:creationId xmlns:p14="http://schemas.microsoft.com/office/powerpoint/2010/main" val="39466038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35</a:t>
            </a:fld>
            <a:endParaRPr lang="en-US"/>
          </a:p>
        </p:txBody>
      </p:sp>
    </p:spTree>
    <p:extLst>
      <p:ext uri="{BB962C8B-B14F-4D97-AF65-F5344CB8AC3E}">
        <p14:creationId xmlns:p14="http://schemas.microsoft.com/office/powerpoint/2010/main" val="30712287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36</a:t>
            </a:fld>
            <a:endParaRPr lang="en-US"/>
          </a:p>
        </p:txBody>
      </p:sp>
    </p:spTree>
    <p:extLst>
      <p:ext uri="{BB962C8B-B14F-4D97-AF65-F5344CB8AC3E}">
        <p14:creationId xmlns:p14="http://schemas.microsoft.com/office/powerpoint/2010/main" val="1471187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37</a:t>
            </a:fld>
            <a:endParaRPr lang="en-US"/>
          </a:p>
        </p:txBody>
      </p:sp>
    </p:spTree>
    <p:extLst>
      <p:ext uri="{BB962C8B-B14F-4D97-AF65-F5344CB8AC3E}">
        <p14:creationId xmlns:p14="http://schemas.microsoft.com/office/powerpoint/2010/main" val="40600165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38</a:t>
            </a:fld>
            <a:endParaRPr lang="en-US"/>
          </a:p>
        </p:txBody>
      </p:sp>
    </p:spTree>
    <p:extLst>
      <p:ext uri="{BB962C8B-B14F-4D97-AF65-F5344CB8AC3E}">
        <p14:creationId xmlns:p14="http://schemas.microsoft.com/office/powerpoint/2010/main" val="3492068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8E7E8F-7138-48E2-8983-06871AA88FEA}" type="slidenum">
              <a:rPr lang="en-US" smtClean="0"/>
              <a:t>39</a:t>
            </a:fld>
            <a:endParaRPr lang="en-US"/>
          </a:p>
        </p:txBody>
      </p:sp>
    </p:spTree>
    <p:extLst>
      <p:ext uri="{BB962C8B-B14F-4D97-AF65-F5344CB8AC3E}">
        <p14:creationId xmlns:p14="http://schemas.microsoft.com/office/powerpoint/2010/main" val="3724895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4</a:t>
            </a:fld>
            <a:endParaRPr lang="en-US"/>
          </a:p>
        </p:txBody>
      </p:sp>
    </p:spTree>
    <p:extLst>
      <p:ext uri="{BB962C8B-B14F-4D97-AF65-F5344CB8AC3E}">
        <p14:creationId xmlns:p14="http://schemas.microsoft.com/office/powerpoint/2010/main" val="8237998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40</a:t>
            </a:fld>
            <a:endParaRPr lang="en-US"/>
          </a:p>
        </p:txBody>
      </p:sp>
    </p:spTree>
    <p:extLst>
      <p:ext uri="{BB962C8B-B14F-4D97-AF65-F5344CB8AC3E}">
        <p14:creationId xmlns:p14="http://schemas.microsoft.com/office/powerpoint/2010/main" val="37152530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41</a:t>
            </a:fld>
            <a:endParaRPr lang="en-US"/>
          </a:p>
        </p:txBody>
      </p:sp>
    </p:spTree>
    <p:extLst>
      <p:ext uri="{BB962C8B-B14F-4D97-AF65-F5344CB8AC3E}">
        <p14:creationId xmlns:p14="http://schemas.microsoft.com/office/powerpoint/2010/main" val="31657458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42</a:t>
            </a:fld>
            <a:endParaRPr lang="en-US"/>
          </a:p>
        </p:txBody>
      </p:sp>
    </p:spTree>
    <p:extLst>
      <p:ext uri="{BB962C8B-B14F-4D97-AF65-F5344CB8AC3E}">
        <p14:creationId xmlns:p14="http://schemas.microsoft.com/office/powerpoint/2010/main" val="34771167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43</a:t>
            </a:fld>
            <a:endParaRPr lang="en-US"/>
          </a:p>
        </p:txBody>
      </p:sp>
    </p:spTree>
    <p:extLst>
      <p:ext uri="{BB962C8B-B14F-4D97-AF65-F5344CB8AC3E}">
        <p14:creationId xmlns:p14="http://schemas.microsoft.com/office/powerpoint/2010/main" val="410240981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44</a:t>
            </a:fld>
            <a:endParaRPr lang="en-US"/>
          </a:p>
        </p:txBody>
      </p:sp>
    </p:spTree>
    <p:extLst>
      <p:ext uri="{BB962C8B-B14F-4D97-AF65-F5344CB8AC3E}">
        <p14:creationId xmlns:p14="http://schemas.microsoft.com/office/powerpoint/2010/main" val="122041777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45</a:t>
            </a:fld>
            <a:endParaRPr lang="en-US"/>
          </a:p>
        </p:txBody>
      </p:sp>
    </p:spTree>
    <p:extLst>
      <p:ext uri="{BB962C8B-B14F-4D97-AF65-F5344CB8AC3E}">
        <p14:creationId xmlns:p14="http://schemas.microsoft.com/office/powerpoint/2010/main" val="15296060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46</a:t>
            </a:fld>
            <a:endParaRPr lang="en-US"/>
          </a:p>
        </p:txBody>
      </p:sp>
    </p:spTree>
    <p:extLst>
      <p:ext uri="{BB962C8B-B14F-4D97-AF65-F5344CB8AC3E}">
        <p14:creationId xmlns:p14="http://schemas.microsoft.com/office/powerpoint/2010/main" val="312565510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47</a:t>
            </a:fld>
            <a:endParaRPr lang="en-US"/>
          </a:p>
        </p:txBody>
      </p:sp>
    </p:spTree>
    <p:extLst>
      <p:ext uri="{BB962C8B-B14F-4D97-AF65-F5344CB8AC3E}">
        <p14:creationId xmlns:p14="http://schemas.microsoft.com/office/powerpoint/2010/main" val="341151351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48</a:t>
            </a:fld>
            <a:endParaRPr lang="en-US"/>
          </a:p>
        </p:txBody>
      </p:sp>
    </p:spTree>
    <p:extLst>
      <p:ext uri="{BB962C8B-B14F-4D97-AF65-F5344CB8AC3E}">
        <p14:creationId xmlns:p14="http://schemas.microsoft.com/office/powerpoint/2010/main" val="17883139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49</a:t>
            </a:fld>
            <a:endParaRPr lang="en-US"/>
          </a:p>
        </p:txBody>
      </p:sp>
    </p:spTree>
    <p:extLst>
      <p:ext uri="{BB962C8B-B14F-4D97-AF65-F5344CB8AC3E}">
        <p14:creationId xmlns:p14="http://schemas.microsoft.com/office/powerpoint/2010/main" val="5231487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5</a:t>
            </a:fld>
            <a:endParaRPr lang="en-US"/>
          </a:p>
        </p:txBody>
      </p:sp>
    </p:spTree>
    <p:extLst>
      <p:ext uri="{BB962C8B-B14F-4D97-AF65-F5344CB8AC3E}">
        <p14:creationId xmlns:p14="http://schemas.microsoft.com/office/powerpoint/2010/main" val="262875493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50</a:t>
            </a:fld>
            <a:endParaRPr lang="en-US"/>
          </a:p>
        </p:txBody>
      </p:sp>
    </p:spTree>
    <p:extLst>
      <p:ext uri="{BB962C8B-B14F-4D97-AF65-F5344CB8AC3E}">
        <p14:creationId xmlns:p14="http://schemas.microsoft.com/office/powerpoint/2010/main" val="676966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8E7E8F-7138-48E2-8983-06871AA88FEA}" type="slidenum">
              <a:rPr lang="en-US" smtClean="0"/>
              <a:t>51</a:t>
            </a:fld>
            <a:endParaRPr lang="en-US"/>
          </a:p>
        </p:txBody>
      </p:sp>
    </p:spTree>
    <p:extLst>
      <p:ext uri="{BB962C8B-B14F-4D97-AF65-F5344CB8AC3E}">
        <p14:creationId xmlns:p14="http://schemas.microsoft.com/office/powerpoint/2010/main" val="21311346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52</a:t>
            </a:fld>
            <a:endParaRPr lang="en-US"/>
          </a:p>
        </p:txBody>
      </p:sp>
    </p:spTree>
    <p:extLst>
      <p:ext uri="{BB962C8B-B14F-4D97-AF65-F5344CB8AC3E}">
        <p14:creationId xmlns:p14="http://schemas.microsoft.com/office/powerpoint/2010/main" val="16673987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8E7E8F-7138-48E2-8983-06871AA88FEA}" type="slidenum">
              <a:rPr lang="en-US" smtClean="0"/>
              <a:t>53</a:t>
            </a:fld>
            <a:endParaRPr lang="en-US"/>
          </a:p>
        </p:txBody>
      </p:sp>
    </p:spTree>
    <p:extLst>
      <p:ext uri="{BB962C8B-B14F-4D97-AF65-F5344CB8AC3E}">
        <p14:creationId xmlns:p14="http://schemas.microsoft.com/office/powerpoint/2010/main" val="11764457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6</a:t>
            </a:fld>
            <a:endParaRPr lang="en-US"/>
          </a:p>
        </p:txBody>
      </p:sp>
    </p:spTree>
    <p:extLst>
      <p:ext uri="{BB962C8B-B14F-4D97-AF65-F5344CB8AC3E}">
        <p14:creationId xmlns:p14="http://schemas.microsoft.com/office/powerpoint/2010/main" val="1886715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7</a:t>
            </a:fld>
            <a:endParaRPr lang="en-US"/>
          </a:p>
        </p:txBody>
      </p:sp>
    </p:spTree>
    <p:extLst>
      <p:ext uri="{BB962C8B-B14F-4D97-AF65-F5344CB8AC3E}">
        <p14:creationId xmlns:p14="http://schemas.microsoft.com/office/powerpoint/2010/main" val="18098524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8</a:t>
            </a:fld>
            <a:endParaRPr lang="en-US"/>
          </a:p>
        </p:txBody>
      </p:sp>
    </p:spTree>
    <p:extLst>
      <p:ext uri="{BB962C8B-B14F-4D97-AF65-F5344CB8AC3E}">
        <p14:creationId xmlns:p14="http://schemas.microsoft.com/office/powerpoint/2010/main" val="30554587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t>9</a:t>
            </a:fld>
            <a:endParaRPr lang="en-US"/>
          </a:p>
        </p:txBody>
      </p:sp>
    </p:spTree>
    <p:extLst>
      <p:ext uri="{BB962C8B-B14F-4D97-AF65-F5344CB8AC3E}">
        <p14:creationId xmlns:p14="http://schemas.microsoft.com/office/powerpoint/2010/main" val="21543937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Freeform 6"/>
          <p:cNvSpPr/>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7"/>
            <a:ext cx="10572000" cy="2971051"/>
          </a:xfrm>
        </p:spPr>
        <p:txBody>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8B9EBBA-996F-894A-B54A-D6246ED52CEA}" type="datetimeFigureOut">
              <a:rPr lang="en-US" dirty="0"/>
              <a:pPr/>
              <a:t>8/26/2013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0000" y="4800600"/>
            <a:ext cx="10561418" cy="566738"/>
          </a:xfrm>
        </p:spPr>
        <p:txBody>
          <a:bodyPr anchor="b">
            <a:normAutofit/>
          </a:bodyPr>
          <a:lstStyle>
            <a:lvl1pPr algn="l">
              <a:defRPr sz="2400" b="0"/>
            </a:lvl1pPr>
          </a:lstStyle>
          <a:p>
            <a:r>
              <a:rPr lang="en-US" smtClean="0"/>
              <a:t>Click to edit Master title style</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en-US" smtClean="0"/>
              <a:t>Click icon to add picture</a:t>
            </a:r>
            <a:endParaRPr lang="en-US" dirty="0"/>
          </a:p>
        </p:txBody>
      </p:sp>
      <p:sp>
        <p:nvSpPr>
          <p:cNvPr id="4" name="Text Placeholder 3"/>
          <p:cNvSpPr>
            <a:spLocks noGrp="1"/>
          </p:cNvSpPr>
          <p:nvPr>
            <p:ph type="body" sz="half" idx="2"/>
          </p:nvPr>
        </p:nvSpPr>
        <p:spPr>
          <a:xfrm>
            <a:off x="810000" y="5367338"/>
            <a:ext cx="10561418"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8C79C5D-2A6F-F04D-97DA-BEF2467B64E4}" type="datetimeFigureOut">
              <a:rPr lang="en-US" dirty="0"/>
              <a:pPr/>
              <a:t>8/26/2013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4200" b="1" cap="none"/>
            </a:lvl1pPr>
          </a:lstStyle>
          <a:p>
            <a:r>
              <a:rPr lang="en-US" smtClean="0"/>
              <a:t>Click to edit Master title style</a:t>
            </a:r>
            <a:endParaRPr lang="en-US" dirty="0"/>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8DFA1846-DA80-1C48-A609-854EA85C59AD}" type="datetimeFigureOut">
              <a:rPr lang="en-US" dirty="0"/>
              <a:pPr/>
              <a:t>8/26/2013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89" y="2435957"/>
            <a:ext cx="4382521" cy="2007789"/>
          </a:xfrm>
        </p:spPr>
        <p:txBody>
          <a:bodyPr/>
          <a:lstStyle>
            <a:lvl1pPr>
              <a:defRPr sz="3200"/>
            </a:lvl1pPr>
          </a:lstStyle>
          <a:p>
            <a:r>
              <a:rPr lang="en-US" smtClean="0"/>
              <a:t>Click to edit Master title style</a:t>
            </a:r>
            <a:endParaRPr lang="en-US" dirty="0"/>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en-US" smtClean="0"/>
              <a:t>Click to edit Master text styles</a:t>
            </a:r>
          </a:p>
        </p:txBody>
      </p:sp>
      <p:sp>
        <p:nvSpPr>
          <p:cNvPr id="2" name="Date Placeholder 1"/>
          <p:cNvSpPr>
            <a:spLocks noGrp="1"/>
          </p:cNvSpPr>
          <p:nvPr>
            <p:ph type="dt" sz="half" idx="10"/>
          </p:nvPr>
        </p:nvSpPr>
        <p:spPr/>
        <p:txBody>
          <a:bodyPr/>
          <a:lstStyle/>
          <a:p>
            <a:fld id="{FBF54567-0DE4-3F47-BF90-CB84690072F9}" type="datetimeFigureOut">
              <a:rPr lang="en-US" dirty="0"/>
              <a:pPr/>
              <a:t>8/26/2013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6C52C72-DE31-F449-A4ED-4C594FD91407}" type="datetimeFigureOut">
              <a:rPr lang="en-US" dirty="0"/>
              <a:pPr/>
              <a:t>8/26/2013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2" name="Freeform 6"/>
          <p:cNvSpPr>
            <a:spLocks noChangeAspect="1"/>
          </p:cNvSpPr>
          <p:nvPr/>
        </p:nvSpPr>
        <p:spPr bwMode="auto">
          <a:xfrm>
            <a:off x="7669651" y="446089"/>
            <a:ext cx="4522349"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0" y="586171"/>
            <a:ext cx="2494791" cy="51347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10001" y="446089"/>
            <a:ext cx="6611540" cy="5414962"/>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D62726E-379B-B349-9EED-81ED093FA806}" type="datetimeFigureOut">
              <a:rPr lang="en-US" dirty="0"/>
              <a:pPr/>
              <a:t>8/26/2013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0571998" cy="97045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818712" y="2222287"/>
            <a:ext cx="10554574" cy="36365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B3A1323-8D79-1946-B0D7-40001CF92E9D}" type="datetimeFigureOut">
              <a:rPr lang="en-US" dirty="0"/>
              <a:pPr/>
              <a:t>8/26/2013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 name="Freeform 7"/>
          <p:cNvSpPr/>
          <p:nvPr/>
        </p:nvSpPr>
        <p:spPr bwMode="auto">
          <a:xfrm>
            <a:off x="0" y="1"/>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2951396"/>
            <a:ext cx="10561418" cy="1468800"/>
          </a:xfrm>
        </p:spPr>
        <p:txBody>
          <a:bodyPr anchor="b"/>
          <a:lstStyle>
            <a:lvl1pPr algn="r">
              <a:defRPr sz="4800" b="1" cap="none"/>
            </a:lvl1pPr>
          </a:lstStyle>
          <a:p>
            <a:r>
              <a:rPr lang="en-US" smtClean="0"/>
              <a:t>Click to edit Master title style</a:t>
            </a:r>
            <a:endParaRPr lang="en-US" dirty="0"/>
          </a:p>
        </p:txBody>
      </p:sp>
      <p:sp>
        <p:nvSpPr>
          <p:cNvPr id="3" name="Text Placeholder 2"/>
          <p:cNvSpPr>
            <a:spLocks noGrp="1"/>
          </p:cNvSpPr>
          <p:nvPr>
            <p:ph type="body" idx="1"/>
          </p:nvPr>
        </p:nvSpPr>
        <p:spPr>
          <a:xfrm>
            <a:off x="810000" y="5281201"/>
            <a:ext cx="10561418"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FA1846-DA80-1C48-A609-854EA85C59AD}" type="datetimeFigureOut">
              <a:rPr lang="en-US" dirty="0"/>
              <a:pPr/>
              <a:t>8/26/2013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18712" y="2222287"/>
            <a:ext cx="5185873" cy="363876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7415" y="2222287"/>
            <a:ext cx="5194583" cy="363876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7302355-E14B-8545-A8F8-0FE83CC9D524}" type="datetimeFigureOut">
              <a:rPr lang="en-US" dirty="0"/>
              <a:pPr/>
              <a:t>8/26/2013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14728" y="2174875"/>
            <a:ext cx="518985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14729" y="2751138"/>
            <a:ext cx="5189856" cy="3109913"/>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7415" y="2174875"/>
            <a:ext cx="519458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7415" y="2751138"/>
            <a:ext cx="5194583" cy="3109913"/>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2640F58-564D-2B4F-AE67-E407BA4FCF45}" type="datetimeFigureOut">
              <a:rPr lang="en-US" dirty="0"/>
              <a:pPr/>
              <a:t>8/26/2013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13A34C8-038E-2045-AF43-DF7DBB8E0E9E}" type="datetimeFigureOut">
              <a:rPr lang="en-US" dirty="0"/>
              <a:pPr/>
              <a:t>8/26/2013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18C68F-D26B-8F47-958C-23B49CF8A634}" type="datetimeFigureOut">
              <a:rPr lang="en-US" dirty="0"/>
              <a:pPr/>
              <a:t>8/26/2013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2" name="Freeform 6"/>
          <p:cNvSpPr>
            <a:spLocks noChangeAspect="1"/>
          </p:cNvSpPr>
          <p:nvPr/>
        </p:nvSpPr>
        <p:spPr bwMode="auto">
          <a:xfrm>
            <a:off x="1073151" y="446087"/>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1" y="446088"/>
            <a:ext cx="3547533" cy="1618396"/>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4855633" y="446088"/>
            <a:ext cx="6252633" cy="541496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3151" y="2260738"/>
            <a:ext cx="3547533"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DF5E60-9974-AC48-9591-99C2BB44B7CF}" type="datetimeFigureOut">
              <a:rPr lang="en-US" dirty="0"/>
              <a:pPr/>
              <a:t>8/26/2013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0"/>
            </a:lvl1pPr>
          </a:lstStyle>
          <a:p>
            <a:r>
              <a:rPr lang="en-US" smtClean="0"/>
              <a:t>Click to edit Master title style</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en-US" smtClean="0"/>
              <a:t>Click icon to add picture</a:t>
            </a:r>
            <a:endParaRPr lang="en-US" dirty="0"/>
          </a:p>
        </p:txBody>
      </p:sp>
      <p:sp>
        <p:nvSpPr>
          <p:cNvPr id="4" name="Text Placeholder 3"/>
          <p:cNvSpPr>
            <a:spLocks noGrp="1"/>
          </p:cNvSpPr>
          <p:nvPr>
            <p:ph type="body" sz="half" idx="2"/>
          </p:nvPr>
        </p:nvSpPr>
        <p:spPr>
          <a:xfrm>
            <a:off x="814728" y="2344684"/>
            <a:ext cx="485298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85810" y="6041362"/>
            <a:ext cx="976879" cy="365125"/>
          </a:xfrm>
        </p:spPr>
        <p:txBody>
          <a:bodyPr/>
          <a:lstStyle/>
          <a:p>
            <a:fld id="{18C79C5D-2A6F-F04D-97DA-BEF2467B64E4}" type="datetimeFigureOut">
              <a:rPr lang="en-US" dirty="0"/>
              <a:pPr/>
              <a:t>8/26/2013</a:t>
            </a:fld>
            <a:endParaRPr lang="en-US" dirty="0"/>
          </a:p>
        </p:txBody>
      </p:sp>
      <p:sp>
        <p:nvSpPr>
          <p:cNvPr id="6" name="Footer Placeholder 5"/>
          <p:cNvSpPr>
            <a:spLocks noGrp="1"/>
          </p:cNvSpPr>
          <p:nvPr>
            <p:ph type="ftr" sz="quarter" idx="11"/>
          </p:nvPr>
        </p:nvSpPr>
        <p:spPr>
          <a:xfrm>
            <a:off x="590396" y="6041362"/>
            <a:ext cx="3295413" cy="365125"/>
          </a:xfrm>
        </p:spPr>
        <p:txBody>
          <a:bodyPr/>
          <a:lstStyle/>
          <a:p>
            <a:endParaRPr lang="en-US" dirty="0"/>
          </a:p>
        </p:txBody>
      </p:sp>
      <p:sp>
        <p:nvSpPr>
          <p:cNvPr id="7" name="Slide Number Placeholder 6"/>
          <p:cNvSpPr>
            <a:spLocks noGrp="1"/>
          </p:cNvSpPr>
          <p:nvPr>
            <p:ph type="sldNum" sz="quarter" idx="12"/>
          </p:nvPr>
        </p:nvSpPr>
        <p:spPr>
          <a:xfrm>
            <a:off x="4862689" y="5915888"/>
            <a:ext cx="1062155" cy="490599"/>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lang="en-US" dirty="0"/>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09B482E8-6E0E-1B4F-B1FD-C69DB9E858D9}" type="datetimeFigureOut">
              <a:rPr lang="en-US" dirty="0"/>
              <a:pPr/>
              <a:t>8/26/2013</a:t>
            </a:fld>
            <a:endParaRPr lang="en-US" dirty="0"/>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3" r:id="rId9"/>
    <p:sldLayoutId id="2147483657" r:id="rId10"/>
    <p:sldLayoutId id="2147483666" r:id="rId11"/>
    <p:sldLayoutId id="2147483661" r:id="rId12"/>
    <p:sldLayoutId id="2147483658" r:id="rId13"/>
    <p:sldLayoutId id="2147483659" r:id="rId14"/>
  </p:sldLayoutIdLst>
  <p:hf sldNum="0" hdr="0" ftr="0" dt="0"/>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www.brainyquote.com/quotes/quotes/j/janetjacks461239.html"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t>Do Now – </a:t>
            </a:r>
            <a:r>
              <a:rPr lang="en-US" smtClean="0"/>
              <a:t>5 minutes</a:t>
            </a:r>
            <a:endParaRPr lang="en-US" dirty="0"/>
          </a:p>
        </p:txBody>
      </p:sp>
      <p:sp>
        <p:nvSpPr>
          <p:cNvPr id="5" name="Content Placeholder 4"/>
          <p:cNvSpPr>
            <a:spLocks noGrp="1"/>
          </p:cNvSpPr>
          <p:nvPr>
            <p:ph idx="1"/>
          </p:nvPr>
        </p:nvSpPr>
        <p:spPr/>
        <p:txBody>
          <a:bodyPr>
            <a:normAutofit/>
          </a:bodyPr>
          <a:lstStyle/>
          <a:p>
            <a:pPr algn="ctr"/>
            <a:r>
              <a:rPr lang="en-US" sz="2800" dirty="0" smtClean="0"/>
              <a:t>Response to quote of the week</a:t>
            </a:r>
            <a:endParaRPr lang="en-US" sz="2800" dirty="0"/>
          </a:p>
        </p:txBody>
      </p:sp>
    </p:spTree>
    <p:extLst>
      <p:ext uri="{BB962C8B-B14F-4D97-AF65-F5344CB8AC3E}">
        <p14:creationId xmlns:p14="http://schemas.microsoft.com/office/powerpoint/2010/main" val="29591972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Science Skills</a:t>
            </a:r>
            <a:endParaRPr lang="en-US" dirty="0"/>
          </a:p>
        </p:txBody>
      </p:sp>
      <p:sp>
        <p:nvSpPr>
          <p:cNvPr id="3" name="Subtitle 2"/>
          <p:cNvSpPr>
            <a:spLocks noGrp="1"/>
          </p:cNvSpPr>
          <p:nvPr>
            <p:ph type="subTitle" idx="1"/>
          </p:nvPr>
        </p:nvSpPr>
        <p:spPr/>
        <p:txBody>
          <a:bodyPr/>
          <a:lstStyle/>
          <a:p>
            <a:r>
              <a:rPr lang="en-US" dirty="0" smtClean="0"/>
              <a:t>Chapter 1</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4737" y="489397"/>
            <a:ext cx="5187263" cy="4056845"/>
          </a:xfrm>
          <a:prstGeom prst="rect">
            <a:avLst/>
          </a:prstGeom>
        </p:spPr>
      </p:pic>
    </p:spTree>
    <p:extLst>
      <p:ext uri="{BB962C8B-B14F-4D97-AF65-F5344CB8AC3E}">
        <p14:creationId xmlns:p14="http://schemas.microsoft.com/office/powerpoint/2010/main" val="32498286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a:t>
            </a:r>
            <a:endParaRPr lang="en-US" dirty="0"/>
          </a:p>
        </p:txBody>
      </p:sp>
      <p:sp>
        <p:nvSpPr>
          <p:cNvPr id="3" name="Content Placeholder 2"/>
          <p:cNvSpPr>
            <a:spLocks noGrp="1"/>
          </p:cNvSpPr>
          <p:nvPr>
            <p:ph idx="1"/>
          </p:nvPr>
        </p:nvSpPr>
        <p:spPr>
          <a:xfrm>
            <a:off x="818712" y="2358189"/>
            <a:ext cx="10554574" cy="3500609"/>
          </a:xfrm>
        </p:spPr>
        <p:txBody>
          <a:bodyPr>
            <a:normAutofit lnSpcReduction="10000"/>
          </a:bodyPr>
          <a:lstStyle/>
          <a:p>
            <a:r>
              <a:rPr lang="en-US" sz="2400" dirty="0" smtClean="0"/>
              <a:t>Science</a:t>
            </a:r>
          </a:p>
          <a:p>
            <a:r>
              <a:rPr lang="en-US" sz="2400" dirty="0" smtClean="0"/>
              <a:t>Technology</a:t>
            </a:r>
          </a:p>
          <a:p>
            <a:r>
              <a:rPr lang="en-US" sz="2400" dirty="0" smtClean="0"/>
              <a:t>Chemistry</a:t>
            </a:r>
          </a:p>
          <a:p>
            <a:r>
              <a:rPr lang="en-US" sz="2400" dirty="0" smtClean="0"/>
              <a:t>Physics</a:t>
            </a:r>
          </a:p>
          <a:p>
            <a:r>
              <a:rPr lang="en-US" sz="2400" dirty="0" smtClean="0"/>
              <a:t>Geology</a:t>
            </a:r>
          </a:p>
          <a:p>
            <a:r>
              <a:rPr lang="en-US" sz="2400" dirty="0" smtClean="0"/>
              <a:t>Astronomy</a:t>
            </a:r>
          </a:p>
          <a:p>
            <a:r>
              <a:rPr lang="en-US" sz="2400" dirty="0" smtClean="0"/>
              <a:t>Biology</a:t>
            </a:r>
            <a:endParaRPr lang="en-US" sz="2400" dirty="0"/>
          </a:p>
        </p:txBody>
      </p:sp>
    </p:spTree>
    <p:extLst>
      <p:ext uri="{BB962C8B-B14F-4D97-AF65-F5344CB8AC3E}">
        <p14:creationId xmlns:p14="http://schemas.microsoft.com/office/powerpoint/2010/main" val="36891413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1.1 What is Science</a:t>
            </a:r>
            <a:endParaRPr lang="en-US" dirty="0"/>
          </a:p>
        </p:txBody>
      </p:sp>
      <p:sp>
        <p:nvSpPr>
          <p:cNvPr id="3" name="Content Placeholder 2"/>
          <p:cNvSpPr>
            <a:spLocks noGrp="1"/>
          </p:cNvSpPr>
          <p:nvPr>
            <p:ph idx="1"/>
          </p:nvPr>
        </p:nvSpPr>
        <p:spPr/>
        <p:txBody>
          <a:bodyPr/>
          <a:lstStyle/>
          <a:p>
            <a:r>
              <a:rPr lang="en-US" sz="2400" b="1" dirty="0" smtClean="0"/>
              <a:t>Science</a:t>
            </a:r>
            <a:r>
              <a:rPr lang="en-US" sz="2400" dirty="0" smtClean="0"/>
              <a:t> is a system of knowledge and the methods you use to find that knowledge.</a:t>
            </a:r>
          </a:p>
          <a:p>
            <a:pPr marL="0" indent="0">
              <a:buNone/>
            </a:pPr>
            <a:endParaRPr lang="en-US" sz="2400" dirty="0" smtClean="0"/>
          </a:p>
          <a:p>
            <a:r>
              <a:rPr lang="en-US" sz="2400" dirty="0" smtClean="0"/>
              <a:t>Science begins with curiosity and often ends with discovery. </a:t>
            </a:r>
          </a:p>
          <a:p>
            <a:pPr marL="0" indent="0">
              <a:buNone/>
            </a:pPr>
            <a:endParaRPr lang="en-US" dirty="0"/>
          </a:p>
          <a:p>
            <a:pPr marL="0" indent="0">
              <a:buNone/>
            </a:pPr>
            <a:endParaRPr lang="en-US" dirty="0" smtClean="0"/>
          </a:p>
          <a:p>
            <a:pPr marL="0" indent="0">
              <a:buNone/>
            </a:pP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5026" y="4545183"/>
            <a:ext cx="4047788" cy="2004861"/>
          </a:xfrm>
          <a:prstGeom prst="rect">
            <a:avLst/>
          </a:prstGeom>
        </p:spPr>
      </p:pic>
    </p:spTree>
    <p:extLst>
      <p:ext uri="{BB962C8B-B14F-4D97-AF65-F5344CB8AC3E}">
        <p14:creationId xmlns:p14="http://schemas.microsoft.com/office/powerpoint/2010/main" val="3717252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Science and Technology</a:t>
            </a:r>
            <a:endParaRPr lang="en-US" dirty="0"/>
          </a:p>
        </p:txBody>
      </p:sp>
      <p:sp>
        <p:nvSpPr>
          <p:cNvPr id="3" name="Content Placeholder 2"/>
          <p:cNvSpPr>
            <a:spLocks noGrp="1"/>
          </p:cNvSpPr>
          <p:nvPr>
            <p:ph idx="1"/>
          </p:nvPr>
        </p:nvSpPr>
        <p:spPr/>
        <p:txBody>
          <a:bodyPr>
            <a:normAutofit/>
          </a:bodyPr>
          <a:lstStyle/>
          <a:p>
            <a:r>
              <a:rPr lang="en-US" sz="2800" b="1" dirty="0" smtClean="0"/>
              <a:t>Technology </a:t>
            </a:r>
            <a:r>
              <a:rPr lang="en-US" sz="2800" dirty="0" smtClean="0"/>
              <a:t>is the used of knowledge to solve a particular problems.</a:t>
            </a:r>
          </a:p>
          <a:p>
            <a:r>
              <a:rPr lang="en-US" sz="2800" dirty="0" smtClean="0"/>
              <a:t>Goal of science = expand knowledge </a:t>
            </a:r>
          </a:p>
          <a:p>
            <a:r>
              <a:rPr lang="en-US" sz="2800" dirty="0" smtClean="0"/>
              <a:t>Goal of technology = apply the knowledge</a:t>
            </a:r>
          </a:p>
          <a:p>
            <a:r>
              <a:rPr lang="en-US" sz="2800" dirty="0" smtClean="0"/>
              <a:t>Science and technology are interdependent. Advances in one lead to advances in the other. </a:t>
            </a:r>
          </a:p>
        </p:txBody>
      </p:sp>
    </p:spTree>
    <p:extLst>
      <p:ext uri="{BB962C8B-B14F-4D97-AF65-F5344CB8AC3E}">
        <p14:creationId xmlns:p14="http://schemas.microsoft.com/office/powerpoint/2010/main" val="1811699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Advances in technology – The Telephone</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 y="2614411"/>
            <a:ext cx="2042771" cy="3233644"/>
          </a:xfr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42771" y="2614411"/>
            <a:ext cx="2207788" cy="3247143"/>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50559" y="2614411"/>
            <a:ext cx="2690588" cy="3233644"/>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38822" y="2614411"/>
            <a:ext cx="2853178" cy="3233644"/>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41147" y="2614412"/>
            <a:ext cx="2513391" cy="3233644"/>
          </a:xfrm>
          <a:prstGeom prst="rect">
            <a:avLst/>
          </a:prstGeom>
        </p:spPr>
      </p:pic>
    </p:spTree>
    <p:extLst>
      <p:ext uri="{BB962C8B-B14F-4D97-AF65-F5344CB8AC3E}">
        <p14:creationId xmlns:p14="http://schemas.microsoft.com/office/powerpoint/2010/main" val="11553174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Branches of Science</a:t>
            </a:r>
            <a:endParaRPr lang="en-US" dirty="0"/>
          </a:p>
        </p:txBody>
      </p:sp>
      <p:sp>
        <p:nvSpPr>
          <p:cNvPr id="3" name="Content Placeholder 2"/>
          <p:cNvSpPr>
            <a:spLocks noGrp="1"/>
          </p:cNvSpPr>
          <p:nvPr>
            <p:ph idx="1"/>
          </p:nvPr>
        </p:nvSpPr>
        <p:spPr/>
        <p:txBody>
          <a:bodyPr/>
          <a:lstStyle/>
          <a:p>
            <a:pPr marL="0" indent="0">
              <a:buNone/>
            </a:pPr>
            <a:r>
              <a:rPr lang="en-US" dirty="0" smtClean="0"/>
              <a:t>Natural Science is generally divided into three branches: physical science, Earth and space science, and life science. </a:t>
            </a:r>
          </a:p>
          <a:p>
            <a:pPr marL="0" indent="0">
              <a:buNone/>
            </a:pPr>
            <a:endParaRPr lang="en-US" dirty="0" smtClean="0"/>
          </a:p>
          <a:p>
            <a:r>
              <a:rPr lang="en-US" dirty="0" smtClean="0"/>
              <a:t>Chemistry</a:t>
            </a:r>
          </a:p>
          <a:p>
            <a:r>
              <a:rPr lang="en-US" dirty="0" smtClean="0"/>
              <a:t>Physics</a:t>
            </a:r>
          </a:p>
          <a:p>
            <a:r>
              <a:rPr lang="en-US" dirty="0" smtClean="0"/>
              <a:t>Geology</a:t>
            </a:r>
          </a:p>
          <a:p>
            <a:r>
              <a:rPr lang="en-US" dirty="0" smtClean="0"/>
              <a:t>Astronomy</a:t>
            </a:r>
          </a:p>
          <a:p>
            <a:r>
              <a:rPr lang="en-US" dirty="0" smtClean="0"/>
              <a:t>Biology</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7300" y="2999408"/>
            <a:ext cx="7045985" cy="3664039"/>
          </a:xfrm>
          <a:prstGeom prst="rect">
            <a:avLst/>
          </a:prstGeom>
        </p:spPr>
      </p:pic>
    </p:spTree>
    <p:extLst>
      <p:ext uri="{BB962C8B-B14F-4D97-AF65-F5344CB8AC3E}">
        <p14:creationId xmlns:p14="http://schemas.microsoft.com/office/powerpoint/2010/main" val="28932116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 setup: (in binders)</a:t>
            </a:r>
            <a:endParaRPr lang="en-US" dirty="0"/>
          </a:p>
        </p:txBody>
      </p:sp>
      <p:sp>
        <p:nvSpPr>
          <p:cNvPr id="3" name="Content Placeholder 2"/>
          <p:cNvSpPr>
            <a:spLocks noGrp="1"/>
          </p:cNvSpPr>
          <p:nvPr>
            <p:ph idx="1"/>
          </p:nvPr>
        </p:nvSpPr>
        <p:spPr>
          <a:xfrm>
            <a:off x="818712" y="2543129"/>
            <a:ext cx="10554574" cy="3636511"/>
          </a:xfrm>
        </p:spPr>
        <p:txBody>
          <a:bodyPr/>
          <a:lstStyle/>
          <a:p>
            <a:pPr>
              <a:buAutoNum type="arabicPeriod"/>
            </a:pPr>
            <a:r>
              <a:rPr lang="en-US" sz="3200" dirty="0" smtClean="0"/>
              <a:t>Chemistry:</a:t>
            </a:r>
          </a:p>
          <a:p>
            <a:pPr>
              <a:buAutoNum type="arabicPeriod"/>
            </a:pPr>
            <a:r>
              <a:rPr lang="en-US" sz="3200" dirty="0" smtClean="0"/>
              <a:t>Physics:</a:t>
            </a:r>
          </a:p>
          <a:p>
            <a:pPr>
              <a:buAutoNum type="arabicPeriod"/>
            </a:pPr>
            <a:r>
              <a:rPr lang="en-US" sz="3200" dirty="0" smtClean="0"/>
              <a:t>Biology or Life Science:</a:t>
            </a:r>
          </a:p>
          <a:p>
            <a:pPr>
              <a:buAutoNum type="arabicPeriod"/>
            </a:pPr>
            <a:r>
              <a:rPr lang="en-US" sz="3200" dirty="0" smtClean="0"/>
              <a:t>Geology:</a:t>
            </a:r>
          </a:p>
          <a:p>
            <a:pPr>
              <a:buAutoNum type="arabicPeriod"/>
            </a:pPr>
            <a:r>
              <a:rPr lang="en-US" sz="3200" dirty="0" smtClean="0"/>
              <a:t>Astronomy:</a:t>
            </a:r>
          </a:p>
          <a:p>
            <a:pPr>
              <a:buAutoNum type="arabicPeriod"/>
            </a:pPr>
            <a:endParaRPr lang="en-US" dirty="0"/>
          </a:p>
        </p:txBody>
      </p:sp>
    </p:spTree>
    <p:extLst>
      <p:ext uri="{BB962C8B-B14F-4D97-AF65-F5344CB8AC3E}">
        <p14:creationId xmlns:p14="http://schemas.microsoft.com/office/powerpoint/2010/main" val="40732297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“Name that branch of science!”</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480883" y="2279560"/>
            <a:ext cx="5230231" cy="3928057"/>
          </a:xfrm>
        </p:spPr>
      </p:pic>
      <p:sp>
        <p:nvSpPr>
          <p:cNvPr id="3" name="TextBox 2"/>
          <p:cNvSpPr txBox="1"/>
          <p:nvPr/>
        </p:nvSpPr>
        <p:spPr>
          <a:xfrm>
            <a:off x="1876926" y="3256547"/>
            <a:ext cx="707245" cy="584775"/>
          </a:xfrm>
          <a:prstGeom prst="rect">
            <a:avLst/>
          </a:prstGeom>
          <a:noFill/>
        </p:spPr>
        <p:txBody>
          <a:bodyPr wrap="none" rtlCol="0">
            <a:spAutoFit/>
          </a:bodyPr>
          <a:lstStyle/>
          <a:p>
            <a:r>
              <a:rPr lang="en-US" sz="3200" dirty="0" smtClean="0"/>
              <a:t>#1</a:t>
            </a:r>
            <a:endParaRPr lang="en-US" sz="3200" dirty="0"/>
          </a:p>
        </p:txBody>
      </p:sp>
    </p:spTree>
    <p:extLst>
      <p:ext uri="{BB962C8B-B14F-4D97-AF65-F5344CB8AC3E}">
        <p14:creationId xmlns:p14="http://schemas.microsoft.com/office/powerpoint/2010/main" val="7786876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68946" y="1661374"/>
            <a:ext cx="9311425" cy="3662541"/>
          </a:xfrm>
          <a:prstGeom prst="rect">
            <a:avLst/>
          </a:prstGeom>
          <a:noFill/>
        </p:spPr>
        <p:txBody>
          <a:bodyPr wrap="square" rtlCol="0">
            <a:spAutoFit/>
          </a:bodyPr>
          <a:lstStyle/>
          <a:p>
            <a:pPr algn="ctr"/>
            <a:r>
              <a:rPr lang="en-US" sz="8800" dirty="0" smtClean="0"/>
              <a:t>Physics</a:t>
            </a:r>
            <a:endParaRPr lang="en-US" sz="1200" dirty="0" smtClean="0"/>
          </a:p>
          <a:p>
            <a:pPr algn="ctr"/>
            <a:endParaRPr lang="en-US" sz="8800" dirty="0" smtClean="0"/>
          </a:p>
          <a:p>
            <a:pPr algn="ctr"/>
            <a:r>
              <a:rPr lang="en-US" sz="2800" dirty="0" smtClean="0"/>
              <a:t>The study of matter and energy and the interactions between the two through forces and motion.</a:t>
            </a:r>
            <a:endParaRPr lang="en-US" sz="2800" dirty="0"/>
          </a:p>
        </p:txBody>
      </p:sp>
    </p:spTree>
    <p:extLst>
      <p:ext uri="{BB962C8B-B14F-4D97-AF65-F5344CB8AC3E}">
        <p14:creationId xmlns:p14="http://schemas.microsoft.com/office/powerpoint/2010/main" val="18909300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6848" y="643944"/>
            <a:ext cx="7949514" cy="5299656"/>
          </a:xfrm>
          <a:prstGeom prst="rect">
            <a:avLst/>
          </a:prstGeom>
        </p:spPr>
      </p:pic>
      <p:sp>
        <p:nvSpPr>
          <p:cNvPr id="3" name="TextBox 2"/>
          <p:cNvSpPr txBox="1"/>
          <p:nvPr/>
        </p:nvSpPr>
        <p:spPr>
          <a:xfrm>
            <a:off x="866274" y="2261937"/>
            <a:ext cx="707245" cy="584775"/>
          </a:xfrm>
          <a:prstGeom prst="rect">
            <a:avLst/>
          </a:prstGeom>
          <a:noFill/>
        </p:spPr>
        <p:txBody>
          <a:bodyPr wrap="none" rtlCol="0">
            <a:spAutoFit/>
          </a:bodyPr>
          <a:lstStyle/>
          <a:p>
            <a:r>
              <a:rPr lang="en-US" sz="3200" dirty="0" smtClean="0"/>
              <a:t>#2</a:t>
            </a:r>
            <a:endParaRPr lang="en-US" sz="3200" dirty="0"/>
          </a:p>
        </p:txBody>
      </p:sp>
    </p:spTree>
    <p:extLst>
      <p:ext uri="{BB962C8B-B14F-4D97-AF65-F5344CB8AC3E}">
        <p14:creationId xmlns:p14="http://schemas.microsoft.com/office/powerpoint/2010/main" val="12569354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Quote for the week</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endParaRPr lang="en-US" dirty="0">
              <a:hlinkClick r:id="rId3" tooltip="view quote"/>
            </a:endParaRPr>
          </a:p>
          <a:p>
            <a:pPr marL="0" indent="0">
              <a:buNone/>
            </a:pPr>
            <a:r>
              <a:rPr lang="en-US" sz="3600" dirty="0" smtClean="0"/>
              <a:t>“Dreams can become a reality when we possess a vision that is characterized with  the willingness to work hard, a desire for excellence, and a belief in our right and our responsibility to be equal members of society.”</a:t>
            </a:r>
          </a:p>
          <a:p>
            <a:pPr marL="0" indent="0">
              <a:buNone/>
            </a:pPr>
            <a:endParaRPr lang="en-US" sz="3600" dirty="0"/>
          </a:p>
          <a:p>
            <a:pPr marL="0" indent="0">
              <a:buNone/>
            </a:pPr>
            <a:r>
              <a:rPr lang="en-US" sz="3600" dirty="0" smtClean="0"/>
              <a:t>Janet Jackson</a:t>
            </a:r>
            <a:endParaRPr lang="en-US" sz="3600" dirty="0"/>
          </a:p>
        </p:txBody>
      </p:sp>
    </p:spTree>
    <p:extLst>
      <p:ext uri="{BB962C8B-B14F-4D97-AF65-F5344CB8AC3E}">
        <p14:creationId xmlns:p14="http://schemas.microsoft.com/office/powerpoint/2010/main" val="36038246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26763" y="1305992"/>
            <a:ext cx="10158550" cy="2769989"/>
          </a:xfrm>
          <a:prstGeom prst="rect">
            <a:avLst/>
          </a:prstGeom>
          <a:noFill/>
        </p:spPr>
        <p:txBody>
          <a:bodyPr wrap="none" rtlCol="0">
            <a:spAutoFit/>
          </a:bodyPr>
          <a:lstStyle/>
          <a:p>
            <a:r>
              <a:rPr lang="en-US" sz="7200" dirty="0" smtClean="0"/>
              <a:t>Biology or Life Science</a:t>
            </a:r>
            <a:endParaRPr lang="en-US" sz="2800" dirty="0" smtClean="0"/>
          </a:p>
          <a:p>
            <a:endParaRPr lang="en-US" sz="2800" dirty="0"/>
          </a:p>
          <a:p>
            <a:endParaRPr lang="en-US" sz="2800" dirty="0" smtClean="0"/>
          </a:p>
          <a:p>
            <a:pPr algn="ctr"/>
            <a:r>
              <a:rPr lang="en-US" sz="2800" dirty="0" smtClean="0"/>
              <a:t>The study of living things</a:t>
            </a:r>
            <a:endParaRPr lang="en-US" sz="7200" dirty="0" smtClean="0"/>
          </a:p>
          <a:p>
            <a:pPr algn="ctr"/>
            <a:endParaRPr lang="en-US" dirty="0"/>
          </a:p>
        </p:txBody>
      </p:sp>
    </p:spTree>
    <p:extLst>
      <p:ext uri="{BB962C8B-B14F-4D97-AF65-F5344CB8AC3E}">
        <p14:creationId xmlns:p14="http://schemas.microsoft.com/office/powerpoint/2010/main" val="26455936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6529" y="1068947"/>
            <a:ext cx="7637172" cy="4816698"/>
          </a:xfrm>
          <a:prstGeom prst="rect">
            <a:avLst/>
          </a:prstGeom>
        </p:spPr>
      </p:pic>
      <p:sp>
        <p:nvSpPr>
          <p:cNvPr id="3" name="TextBox 2"/>
          <p:cNvSpPr txBox="1"/>
          <p:nvPr/>
        </p:nvSpPr>
        <p:spPr>
          <a:xfrm>
            <a:off x="994611" y="2294021"/>
            <a:ext cx="707245" cy="584775"/>
          </a:xfrm>
          <a:prstGeom prst="rect">
            <a:avLst/>
          </a:prstGeom>
          <a:noFill/>
        </p:spPr>
        <p:txBody>
          <a:bodyPr wrap="none" rtlCol="0">
            <a:spAutoFit/>
          </a:bodyPr>
          <a:lstStyle/>
          <a:p>
            <a:r>
              <a:rPr lang="en-US" sz="3200" dirty="0" smtClean="0"/>
              <a:t>#3</a:t>
            </a:r>
            <a:endParaRPr lang="en-US" sz="3200" dirty="0"/>
          </a:p>
        </p:txBody>
      </p:sp>
    </p:spTree>
    <p:extLst>
      <p:ext uri="{BB962C8B-B14F-4D97-AF65-F5344CB8AC3E}">
        <p14:creationId xmlns:p14="http://schemas.microsoft.com/office/powerpoint/2010/main" val="11067855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21216" y="1983347"/>
            <a:ext cx="10533153" cy="3785652"/>
          </a:xfrm>
          <a:prstGeom prst="rect">
            <a:avLst/>
          </a:prstGeom>
          <a:noFill/>
        </p:spPr>
        <p:txBody>
          <a:bodyPr wrap="square" rtlCol="0">
            <a:spAutoFit/>
          </a:bodyPr>
          <a:lstStyle/>
          <a:p>
            <a:pPr algn="ctr"/>
            <a:r>
              <a:rPr lang="en-US" sz="8800" dirty="0" smtClean="0"/>
              <a:t>Astronomy</a:t>
            </a:r>
            <a:endParaRPr lang="en-US" dirty="0" smtClean="0"/>
          </a:p>
          <a:p>
            <a:pPr algn="ctr"/>
            <a:endParaRPr lang="en-US" sz="8800" dirty="0"/>
          </a:p>
          <a:p>
            <a:pPr algn="ctr"/>
            <a:r>
              <a:rPr lang="en-US" sz="3200" dirty="0" smtClean="0"/>
              <a:t>The study of the universe beyond Earth,</a:t>
            </a:r>
          </a:p>
          <a:p>
            <a:pPr algn="ctr"/>
            <a:r>
              <a:rPr lang="en-US" sz="3200" dirty="0" smtClean="0"/>
              <a:t>Including the sun, moon, planets, and stars.</a:t>
            </a:r>
            <a:endParaRPr lang="en-US" sz="3200" dirty="0"/>
          </a:p>
        </p:txBody>
      </p:sp>
    </p:spTree>
    <p:extLst>
      <p:ext uri="{BB962C8B-B14F-4D97-AF65-F5344CB8AC3E}">
        <p14:creationId xmlns:p14="http://schemas.microsoft.com/office/powerpoint/2010/main" val="18288666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4153" y="553792"/>
            <a:ext cx="9317935" cy="5737537"/>
          </a:xfrm>
          <a:prstGeom prst="rect">
            <a:avLst/>
          </a:prstGeom>
        </p:spPr>
      </p:pic>
      <p:sp>
        <p:nvSpPr>
          <p:cNvPr id="3" name="TextBox 2"/>
          <p:cNvSpPr txBox="1"/>
          <p:nvPr/>
        </p:nvSpPr>
        <p:spPr>
          <a:xfrm>
            <a:off x="417095" y="2149643"/>
            <a:ext cx="707245" cy="584775"/>
          </a:xfrm>
          <a:prstGeom prst="rect">
            <a:avLst/>
          </a:prstGeom>
          <a:noFill/>
        </p:spPr>
        <p:txBody>
          <a:bodyPr wrap="none" rtlCol="0">
            <a:spAutoFit/>
          </a:bodyPr>
          <a:lstStyle/>
          <a:p>
            <a:r>
              <a:rPr lang="en-US" sz="3200" dirty="0" smtClean="0"/>
              <a:t>#4</a:t>
            </a:r>
            <a:endParaRPr lang="en-US" sz="3200" dirty="0"/>
          </a:p>
        </p:txBody>
      </p:sp>
    </p:spTree>
    <p:extLst>
      <p:ext uri="{BB962C8B-B14F-4D97-AF65-F5344CB8AC3E}">
        <p14:creationId xmlns:p14="http://schemas.microsoft.com/office/powerpoint/2010/main" val="38959727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03044" y="2086378"/>
            <a:ext cx="8238286" cy="2677656"/>
          </a:xfrm>
          <a:prstGeom prst="rect">
            <a:avLst/>
          </a:prstGeom>
          <a:noFill/>
        </p:spPr>
        <p:txBody>
          <a:bodyPr wrap="square" rtlCol="0">
            <a:spAutoFit/>
          </a:bodyPr>
          <a:lstStyle/>
          <a:p>
            <a:pPr algn="ctr"/>
            <a:r>
              <a:rPr lang="en-US" sz="8800" dirty="0" smtClean="0"/>
              <a:t>Chemistry</a:t>
            </a:r>
            <a:endParaRPr lang="en-US" dirty="0" smtClean="0"/>
          </a:p>
          <a:p>
            <a:pPr algn="ctr"/>
            <a:endParaRPr lang="en-US" sz="2000" dirty="0" smtClean="0"/>
          </a:p>
          <a:p>
            <a:pPr algn="ctr"/>
            <a:endParaRPr lang="en-US" sz="2000" dirty="0"/>
          </a:p>
          <a:p>
            <a:pPr algn="ctr"/>
            <a:r>
              <a:rPr lang="en-US" sz="2000" dirty="0" smtClean="0"/>
              <a:t>The study of the composition, structure, properties, </a:t>
            </a:r>
          </a:p>
          <a:p>
            <a:pPr algn="ctr"/>
            <a:r>
              <a:rPr lang="en-US" sz="2000" dirty="0" smtClean="0"/>
              <a:t>and reactions of matter.</a:t>
            </a:r>
            <a:endParaRPr lang="en-US" sz="2000" dirty="0"/>
          </a:p>
        </p:txBody>
      </p:sp>
    </p:spTree>
    <p:extLst>
      <p:ext uri="{BB962C8B-B14F-4D97-AF65-F5344CB8AC3E}">
        <p14:creationId xmlns:p14="http://schemas.microsoft.com/office/powerpoint/2010/main" val="20990780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6924" y="463639"/>
            <a:ext cx="9137847" cy="5943600"/>
          </a:xfrm>
          <a:prstGeom prst="rect">
            <a:avLst/>
          </a:prstGeom>
        </p:spPr>
      </p:pic>
      <p:sp>
        <p:nvSpPr>
          <p:cNvPr id="3" name="TextBox 2"/>
          <p:cNvSpPr txBox="1"/>
          <p:nvPr/>
        </p:nvSpPr>
        <p:spPr>
          <a:xfrm>
            <a:off x="417094" y="1716505"/>
            <a:ext cx="707245" cy="584775"/>
          </a:xfrm>
          <a:prstGeom prst="rect">
            <a:avLst/>
          </a:prstGeom>
          <a:noFill/>
        </p:spPr>
        <p:txBody>
          <a:bodyPr wrap="none" rtlCol="0">
            <a:spAutoFit/>
          </a:bodyPr>
          <a:lstStyle/>
          <a:p>
            <a:r>
              <a:rPr lang="en-US" sz="3200" dirty="0" smtClean="0"/>
              <a:t>#5</a:t>
            </a:r>
            <a:endParaRPr lang="en-US" sz="3200" dirty="0"/>
          </a:p>
        </p:txBody>
      </p:sp>
    </p:spTree>
    <p:extLst>
      <p:ext uri="{BB962C8B-B14F-4D97-AF65-F5344CB8AC3E}">
        <p14:creationId xmlns:p14="http://schemas.microsoft.com/office/powerpoint/2010/main" val="10186351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90918" y="1674254"/>
            <a:ext cx="8680361" cy="2277547"/>
          </a:xfrm>
          <a:prstGeom prst="rect">
            <a:avLst/>
          </a:prstGeom>
          <a:noFill/>
        </p:spPr>
        <p:txBody>
          <a:bodyPr wrap="square" rtlCol="0">
            <a:spAutoFit/>
          </a:bodyPr>
          <a:lstStyle/>
          <a:p>
            <a:pPr algn="ctr"/>
            <a:r>
              <a:rPr lang="en-US" sz="8800" dirty="0" smtClean="0"/>
              <a:t>Geology</a:t>
            </a:r>
          </a:p>
          <a:p>
            <a:pPr algn="ctr"/>
            <a:endParaRPr lang="en-US" dirty="0"/>
          </a:p>
          <a:p>
            <a:pPr algn="ctr"/>
            <a:endParaRPr lang="en-US" dirty="0" smtClean="0"/>
          </a:p>
          <a:p>
            <a:pPr algn="ctr"/>
            <a:r>
              <a:rPr lang="en-US" dirty="0" smtClean="0"/>
              <a:t>The study of the origin, history and structure of Earth</a:t>
            </a:r>
            <a:endParaRPr lang="en-US" dirty="0"/>
          </a:p>
        </p:txBody>
      </p:sp>
    </p:spTree>
    <p:extLst>
      <p:ext uri="{BB962C8B-B14F-4D97-AF65-F5344CB8AC3E}">
        <p14:creationId xmlns:p14="http://schemas.microsoft.com/office/powerpoint/2010/main" val="31419673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physical science? </a:t>
            </a:r>
            <a:endParaRPr lang="en-US" dirty="0"/>
          </a:p>
        </p:txBody>
      </p:sp>
      <p:sp>
        <p:nvSpPr>
          <p:cNvPr id="3" name="Content Placeholder 2"/>
          <p:cNvSpPr>
            <a:spLocks noGrp="1"/>
          </p:cNvSpPr>
          <p:nvPr>
            <p:ph idx="1"/>
          </p:nvPr>
        </p:nvSpPr>
        <p:spPr/>
        <p:txBody>
          <a:bodyPr>
            <a:normAutofit/>
          </a:bodyPr>
          <a:lstStyle/>
          <a:p>
            <a:r>
              <a:rPr lang="en-US" sz="2800" dirty="0" smtClean="0"/>
              <a:t>Covers a broad range of study that focuses on nonliving things.</a:t>
            </a:r>
          </a:p>
          <a:p>
            <a:pPr marL="0" indent="0">
              <a:buNone/>
            </a:pPr>
            <a:endParaRPr lang="en-US" sz="2800" dirty="0" smtClean="0"/>
          </a:p>
          <a:p>
            <a:r>
              <a:rPr lang="en-US" sz="2800" dirty="0" smtClean="0"/>
              <a:t>The two main areas are Chemistry and Physics. </a:t>
            </a:r>
            <a:endParaRPr lang="en-US" sz="2800" dirty="0"/>
          </a:p>
        </p:txBody>
      </p:sp>
    </p:spTree>
    <p:extLst>
      <p:ext uri="{BB962C8B-B14F-4D97-AF65-F5344CB8AC3E}">
        <p14:creationId xmlns:p14="http://schemas.microsoft.com/office/powerpoint/2010/main" val="3531404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Independent Brainstorming – 2 minutes</a:t>
            </a:r>
            <a:endParaRPr lang="en-US" dirty="0"/>
          </a:p>
        </p:txBody>
      </p:sp>
      <p:sp>
        <p:nvSpPr>
          <p:cNvPr id="3" name="Content Placeholder 2"/>
          <p:cNvSpPr>
            <a:spLocks noGrp="1"/>
          </p:cNvSpPr>
          <p:nvPr>
            <p:ph idx="1"/>
          </p:nvPr>
        </p:nvSpPr>
        <p:spPr/>
        <p:txBody>
          <a:bodyPr>
            <a:normAutofit/>
          </a:bodyPr>
          <a:lstStyle/>
          <a:p>
            <a:r>
              <a:rPr lang="en-US" sz="2400" dirty="0" smtClean="0"/>
              <a:t>What topics will be covered in Chemistry?</a:t>
            </a:r>
          </a:p>
          <a:p>
            <a:pPr marL="0" indent="0">
              <a:buNone/>
            </a:pPr>
            <a:endParaRPr lang="en-US" sz="2400" dirty="0" smtClean="0"/>
          </a:p>
          <a:p>
            <a:r>
              <a:rPr lang="en-US" sz="2400" dirty="0" smtClean="0"/>
              <a:t>What topics will be covered in Physics? </a:t>
            </a:r>
            <a:endParaRPr lang="en-US" sz="24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7731" y="2222287"/>
            <a:ext cx="4495800" cy="3636511"/>
          </a:xfrm>
          <a:prstGeom prst="rect">
            <a:avLst/>
          </a:prstGeom>
        </p:spPr>
      </p:pic>
    </p:spTree>
    <p:extLst>
      <p:ext uri="{BB962C8B-B14F-4D97-AF65-F5344CB8AC3E}">
        <p14:creationId xmlns:p14="http://schemas.microsoft.com/office/powerpoint/2010/main" val="88032557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Big Ideas of Physical Science</a:t>
            </a:r>
            <a:endParaRPr lang="en-US" dirty="0"/>
          </a:p>
        </p:txBody>
      </p:sp>
      <p:sp>
        <p:nvSpPr>
          <p:cNvPr id="3" name="Content Placeholder 2"/>
          <p:cNvSpPr>
            <a:spLocks noGrp="1"/>
          </p:cNvSpPr>
          <p:nvPr>
            <p:ph idx="1"/>
          </p:nvPr>
        </p:nvSpPr>
        <p:spPr/>
        <p:txBody>
          <a:bodyPr>
            <a:normAutofit/>
          </a:bodyPr>
          <a:lstStyle/>
          <a:p>
            <a:r>
              <a:rPr lang="en-US" sz="3200" dirty="0" smtClean="0"/>
              <a:t>Space and Time</a:t>
            </a:r>
          </a:p>
          <a:p>
            <a:r>
              <a:rPr lang="en-US" sz="3200" dirty="0" smtClean="0"/>
              <a:t>Matter and Change</a:t>
            </a:r>
          </a:p>
          <a:p>
            <a:r>
              <a:rPr lang="en-US" sz="3200" dirty="0" smtClean="0"/>
              <a:t>Forces and Motion</a:t>
            </a:r>
          </a:p>
          <a:p>
            <a:r>
              <a:rPr lang="en-US" sz="3200" dirty="0" smtClean="0"/>
              <a:t>Energy</a:t>
            </a:r>
            <a:endParaRPr lang="en-US" sz="3200" dirty="0"/>
          </a:p>
        </p:txBody>
      </p:sp>
    </p:spTree>
    <p:extLst>
      <p:ext uri="{BB962C8B-B14F-4D97-AF65-F5344CB8AC3E}">
        <p14:creationId xmlns:p14="http://schemas.microsoft.com/office/powerpoint/2010/main" val="3072732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1288" y="868102"/>
            <a:ext cx="10571998" cy="970450"/>
          </a:xfrm>
        </p:spPr>
        <p:txBody>
          <a:bodyPr/>
          <a:lstStyle/>
          <a:p>
            <a:pPr algn="ctr"/>
            <a:r>
              <a:rPr lang="en-US" dirty="0" smtClean="0"/>
              <a:t>Review HW: Social Justice, Art and Science</a:t>
            </a:r>
            <a:br>
              <a:rPr lang="en-US" dirty="0" smtClean="0"/>
            </a:br>
            <a:r>
              <a:rPr lang="en-US" dirty="0" smtClean="0"/>
              <a:t>(15 minutes)</a:t>
            </a:r>
            <a:endParaRPr lang="en-US" dirty="0"/>
          </a:p>
        </p:txBody>
      </p:sp>
      <p:sp>
        <p:nvSpPr>
          <p:cNvPr id="3" name="Content Placeholder 2"/>
          <p:cNvSpPr>
            <a:spLocks noGrp="1"/>
          </p:cNvSpPr>
          <p:nvPr>
            <p:ph idx="1"/>
          </p:nvPr>
        </p:nvSpPr>
        <p:spPr>
          <a:xfrm>
            <a:off x="818712" y="2875430"/>
            <a:ext cx="10554574" cy="3636511"/>
          </a:xfrm>
        </p:spPr>
        <p:txBody>
          <a:bodyPr>
            <a:noAutofit/>
          </a:bodyPr>
          <a:lstStyle/>
          <a:p>
            <a:r>
              <a:rPr lang="en-US" sz="2400" dirty="0" smtClean="0"/>
              <a:t>One person from each table will share what they created to inform the class about water issues in Chicago. If time permits, more people can share what they brought to class. </a:t>
            </a:r>
          </a:p>
          <a:p>
            <a:endParaRPr lang="en-US" sz="2400" dirty="0"/>
          </a:p>
          <a:p>
            <a:pPr marL="0" indent="0">
              <a:buNone/>
            </a:pPr>
            <a:r>
              <a:rPr lang="en-US" sz="2400" u="sng" dirty="0" smtClean="0"/>
              <a:t>Expectations</a:t>
            </a:r>
            <a:r>
              <a:rPr lang="en-US" sz="2400" dirty="0" smtClean="0"/>
              <a:t>:</a:t>
            </a:r>
          </a:p>
          <a:p>
            <a:pPr marL="0" indent="0">
              <a:buNone/>
            </a:pPr>
            <a:endParaRPr lang="en-US" sz="2400" dirty="0" smtClean="0"/>
          </a:p>
          <a:p>
            <a:pPr>
              <a:buFontTx/>
              <a:buChar char="-"/>
            </a:pPr>
            <a:r>
              <a:rPr lang="en-US" sz="2400" dirty="0" smtClean="0"/>
              <a:t>No talking during each presentation.</a:t>
            </a:r>
          </a:p>
          <a:p>
            <a:pPr>
              <a:buFontTx/>
              <a:buChar char="-"/>
            </a:pPr>
            <a:r>
              <a:rPr lang="en-US" sz="2400" dirty="0" smtClean="0"/>
              <a:t>All students will be sitting S.M.A.R.T.</a:t>
            </a:r>
          </a:p>
          <a:p>
            <a:pPr>
              <a:buFontTx/>
              <a:buChar char="-"/>
            </a:pPr>
            <a:r>
              <a:rPr lang="en-US" sz="2400" dirty="0" smtClean="0"/>
              <a:t>Students will be allowed to ask two questions based on each presentation.</a:t>
            </a:r>
          </a:p>
          <a:p>
            <a:pPr>
              <a:buFontTx/>
              <a:buChar char="-"/>
            </a:pPr>
            <a:endParaRPr lang="en-US" sz="2400" dirty="0"/>
          </a:p>
        </p:txBody>
      </p:sp>
    </p:spTree>
    <p:extLst>
      <p:ext uri="{BB962C8B-B14F-4D97-AF65-F5344CB8AC3E}">
        <p14:creationId xmlns:p14="http://schemas.microsoft.com/office/powerpoint/2010/main" val="1063493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Science and Your Perspective</a:t>
            </a:r>
            <a:endParaRPr lang="en-US" dirty="0"/>
          </a:p>
        </p:txBody>
      </p:sp>
      <p:sp>
        <p:nvSpPr>
          <p:cNvPr id="3" name="Content Placeholder 2"/>
          <p:cNvSpPr>
            <a:spLocks noGrp="1"/>
          </p:cNvSpPr>
          <p:nvPr>
            <p:ph idx="1"/>
          </p:nvPr>
        </p:nvSpPr>
        <p:spPr/>
        <p:txBody>
          <a:bodyPr>
            <a:normAutofit/>
          </a:bodyPr>
          <a:lstStyle/>
          <a:p>
            <a:r>
              <a:rPr lang="en-US" sz="2400" dirty="0" smtClean="0"/>
              <a:t>Science is evolving and changing everyday. </a:t>
            </a:r>
          </a:p>
          <a:p>
            <a:r>
              <a:rPr lang="en-US" sz="2400" dirty="0" smtClean="0"/>
              <a:t>We will cover the most modern models of how the world work.</a:t>
            </a:r>
          </a:p>
          <a:p>
            <a:r>
              <a:rPr lang="en-US" sz="2400" dirty="0" smtClean="0"/>
              <a:t>However, believe in the scientific process that has discovered them. And believe that you may be the one who makes the discoveries that will change scientific facts in the future!</a:t>
            </a:r>
            <a:endParaRPr lang="en-US" sz="2400" dirty="0"/>
          </a:p>
        </p:txBody>
      </p:sp>
    </p:spTree>
    <p:extLst>
      <p:ext uri="{BB962C8B-B14F-4D97-AF65-F5344CB8AC3E}">
        <p14:creationId xmlns:p14="http://schemas.microsoft.com/office/powerpoint/2010/main" val="42193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Homework</a:t>
            </a:r>
            <a:r>
              <a:rPr lang="en-US" dirty="0" smtClean="0"/>
              <a:t>: Poster for one of big ideas of Physical Science</a:t>
            </a:r>
            <a:endParaRPr lang="en-US" dirty="0"/>
          </a:p>
        </p:txBody>
      </p:sp>
      <p:sp>
        <p:nvSpPr>
          <p:cNvPr id="3" name="Content Placeholder 2"/>
          <p:cNvSpPr>
            <a:spLocks noGrp="1"/>
          </p:cNvSpPr>
          <p:nvPr>
            <p:ph idx="1"/>
          </p:nvPr>
        </p:nvSpPr>
        <p:spPr>
          <a:xfrm>
            <a:off x="818712" y="1888959"/>
            <a:ext cx="10554574" cy="4752474"/>
          </a:xfrm>
        </p:spPr>
        <p:txBody>
          <a:bodyPr/>
          <a:lstStyle/>
          <a:p>
            <a:r>
              <a:rPr lang="en-US" dirty="0" smtClean="0"/>
              <a:t>Each leader will create a poster for one of the big ideas of Physical Science.</a:t>
            </a:r>
          </a:p>
          <a:p>
            <a:r>
              <a:rPr lang="en-US" dirty="0" smtClean="0"/>
              <a:t>The poster must include the name of the big idea across the top of the poster. The big idea should be written neatly and large enough to read from a distance. </a:t>
            </a:r>
            <a:r>
              <a:rPr lang="en-US" b="1" dirty="0" smtClean="0"/>
              <a:t>(2 points)</a:t>
            </a:r>
          </a:p>
          <a:p>
            <a:r>
              <a:rPr lang="en-US" b="1" dirty="0" smtClean="0"/>
              <a:t>Two examples </a:t>
            </a:r>
            <a:r>
              <a:rPr lang="en-US" dirty="0" smtClean="0"/>
              <a:t>of the big idea should be on the poster. Each example should include a description and a picture. Each example should be a real life example. </a:t>
            </a:r>
            <a:r>
              <a:rPr lang="en-US" b="1" dirty="0" smtClean="0"/>
              <a:t>(6 points per example; 2 points for description, 2 points for visual, 1 point for neatness and 1 point for grammar and spelling)</a:t>
            </a:r>
          </a:p>
          <a:p>
            <a:r>
              <a:rPr lang="en-US" dirty="0" smtClean="0"/>
              <a:t>Poster on 8 x 11 sheet of paper or larger. </a:t>
            </a:r>
            <a:r>
              <a:rPr lang="en-US" b="1" dirty="0" smtClean="0"/>
              <a:t>(2 points)</a:t>
            </a:r>
          </a:p>
          <a:p>
            <a:r>
              <a:rPr lang="en-US" dirty="0" smtClean="0"/>
              <a:t>Your </a:t>
            </a:r>
            <a:r>
              <a:rPr lang="en-US" smtClean="0"/>
              <a:t>complete heading on the back of the poster. </a:t>
            </a:r>
            <a:r>
              <a:rPr lang="en-US" b="1" smtClean="0"/>
              <a:t>(2 </a:t>
            </a:r>
            <a:r>
              <a:rPr lang="en-US" b="1" dirty="0" smtClean="0"/>
              <a:t>points)</a:t>
            </a:r>
          </a:p>
          <a:p>
            <a:r>
              <a:rPr lang="en-US" dirty="0" smtClean="0"/>
              <a:t>Poster board will be worth a total of </a:t>
            </a:r>
            <a:r>
              <a:rPr lang="en-US" b="1" dirty="0" smtClean="0"/>
              <a:t>18 points</a:t>
            </a:r>
            <a:r>
              <a:rPr lang="en-US" dirty="0" smtClean="0"/>
              <a:t>.</a:t>
            </a:r>
          </a:p>
          <a:p>
            <a:r>
              <a:rPr lang="en-US" b="1" dirty="0" smtClean="0"/>
              <a:t>Posters are due at the start of next class period. </a:t>
            </a:r>
          </a:p>
        </p:txBody>
      </p:sp>
    </p:spTree>
    <p:extLst>
      <p:ext uri="{BB962C8B-B14F-4D97-AF65-F5344CB8AC3E}">
        <p14:creationId xmlns:p14="http://schemas.microsoft.com/office/powerpoint/2010/main" val="39817583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Classwork – 15 minutes</a:t>
            </a:r>
            <a:endParaRPr lang="en-US" dirty="0"/>
          </a:p>
        </p:txBody>
      </p:sp>
      <p:sp>
        <p:nvSpPr>
          <p:cNvPr id="3" name="Content Placeholder 2"/>
          <p:cNvSpPr>
            <a:spLocks noGrp="1"/>
          </p:cNvSpPr>
          <p:nvPr>
            <p:ph idx="1"/>
          </p:nvPr>
        </p:nvSpPr>
        <p:spPr/>
        <p:txBody>
          <a:bodyPr>
            <a:normAutofit/>
          </a:bodyPr>
          <a:lstStyle/>
          <a:p>
            <a:pPr marL="0" indent="0" algn="ctr">
              <a:buNone/>
            </a:pPr>
            <a:r>
              <a:rPr lang="en-US" sz="3200" dirty="0" smtClean="0"/>
              <a:t>Compare and Contrast two branches of science</a:t>
            </a:r>
            <a:endParaRPr lang="en-US" sz="3200" dirty="0"/>
          </a:p>
        </p:txBody>
      </p:sp>
    </p:spTree>
    <p:extLst>
      <p:ext uri="{BB962C8B-B14F-4D97-AF65-F5344CB8AC3E}">
        <p14:creationId xmlns:p14="http://schemas.microsoft.com/office/powerpoint/2010/main" val="43095615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Content Placeholder 2"/>
          <p:cNvSpPr>
            <a:spLocks noGrp="1"/>
          </p:cNvSpPr>
          <p:nvPr>
            <p:ph idx="1"/>
          </p:nvPr>
        </p:nvSpPr>
        <p:spPr/>
        <p:txBody>
          <a:bodyPr>
            <a:normAutofit/>
          </a:bodyPr>
          <a:lstStyle/>
          <a:p>
            <a:pPr marL="0" indent="0">
              <a:buNone/>
            </a:pPr>
            <a:r>
              <a:rPr lang="en-US" sz="2800" u="sng" dirty="0" smtClean="0"/>
              <a:t>LWBAT</a:t>
            </a:r>
            <a:r>
              <a:rPr lang="en-US" sz="2800" dirty="0" smtClean="0"/>
              <a:t>:</a:t>
            </a:r>
          </a:p>
          <a:p>
            <a:endParaRPr lang="en-US" sz="2800" dirty="0"/>
          </a:p>
          <a:p>
            <a:r>
              <a:rPr lang="en-US" sz="2800" dirty="0" smtClean="0"/>
              <a:t>List </a:t>
            </a:r>
            <a:r>
              <a:rPr lang="en-US" sz="2800" dirty="0" smtClean="0"/>
              <a:t>the major branches of natural science and describe how they overlap.</a:t>
            </a:r>
          </a:p>
          <a:p>
            <a:pPr marL="0" indent="0">
              <a:buNone/>
            </a:pPr>
            <a:endParaRPr lang="en-US" sz="2800" dirty="0" smtClean="0"/>
          </a:p>
          <a:p>
            <a:r>
              <a:rPr lang="en-US" sz="2800" dirty="0" smtClean="0"/>
              <a:t>Describe the main ideas of Physical Science.</a:t>
            </a:r>
            <a:endParaRPr lang="en-US" sz="2800" dirty="0"/>
          </a:p>
        </p:txBody>
      </p:sp>
    </p:spTree>
    <p:extLst>
      <p:ext uri="{BB962C8B-B14F-4D97-AF65-F5344CB8AC3E}">
        <p14:creationId xmlns:p14="http://schemas.microsoft.com/office/powerpoint/2010/main" val="322198803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Exit Ticket: 3-2-1</a:t>
            </a:r>
            <a:endParaRPr lang="en-US" dirty="0"/>
          </a:p>
        </p:txBody>
      </p:sp>
      <p:sp>
        <p:nvSpPr>
          <p:cNvPr id="7" name="Content Placeholder 6"/>
          <p:cNvSpPr>
            <a:spLocks noGrp="1"/>
          </p:cNvSpPr>
          <p:nvPr>
            <p:ph idx="1"/>
          </p:nvPr>
        </p:nvSpPr>
        <p:spPr/>
        <p:txBody>
          <a:bodyPr>
            <a:normAutofit/>
          </a:bodyPr>
          <a:lstStyle/>
          <a:p>
            <a:r>
              <a:rPr lang="en-US" sz="2400" dirty="0" smtClean="0"/>
              <a:t>Once you have completed your exit slip turn it </a:t>
            </a:r>
            <a:r>
              <a:rPr lang="en-US" sz="2400" dirty="0" smtClean="0"/>
              <a:t>over on your table. </a:t>
            </a:r>
          </a:p>
          <a:p>
            <a:r>
              <a:rPr lang="en-US" sz="2400" dirty="0" smtClean="0"/>
              <a:t>Make sure you write your name, date and cohort. </a:t>
            </a:r>
            <a:endParaRPr lang="en-US" sz="2400" dirty="0" smtClean="0"/>
          </a:p>
          <a:p>
            <a:r>
              <a:rPr lang="en-US" sz="2400" dirty="0" smtClean="0"/>
              <a:t>If time is left in class, you can begin brainstorming ideas for your homework. </a:t>
            </a:r>
            <a:endParaRPr lang="en-US" sz="2400" dirty="0"/>
          </a:p>
        </p:txBody>
      </p:sp>
    </p:spTree>
    <p:extLst>
      <p:ext uri="{BB962C8B-B14F-4D97-AF65-F5344CB8AC3E}">
        <p14:creationId xmlns:p14="http://schemas.microsoft.com/office/powerpoint/2010/main" val="39804333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Do Now-10 minutes</a:t>
            </a:r>
            <a:endParaRPr lang="en-US" dirty="0"/>
          </a:p>
        </p:txBody>
      </p:sp>
      <p:sp>
        <p:nvSpPr>
          <p:cNvPr id="3" name="Content Placeholder 2"/>
          <p:cNvSpPr>
            <a:spLocks noGrp="1"/>
          </p:cNvSpPr>
          <p:nvPr>
            <p:ph idx="1"/>
          </p:nvPr>
        </p:nvSpPr>
        <p:spPr/>
        <p:txBody>
          <a:bodyPr>
            <a:normAutofit/>
          </a:bodyPr>
          <a:lstStyle/>
          <a:p>
            <a:pPr algn="ctr"/>
            <a:r>
              <a:rPr lang="en-US" sz="2800" dirty="0" smtClean="0"/>
              <a:t>1.1 Review</a:t>
            </a:r>
            <a:endParaRPr lang="en-US" sz="2800" dirty="0"/>
          </a:p>
        </p:txBody>
      </p:sp>
    </p:spTree>
    <p:extLst>
      <p:ext uri="{BB962C8B-B14F-4D97-AF65-F5344CB8AC3E}">
        <p14:creationId xmlns:p14="http://schemas.microsoft.com/office/powerpoint/2010/main" val="98261108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Big Idea</a:t>
            </a:r>
            <a:endParaRPr lang="en-US" dirty="0"/>
          </a:p>
        </p:txBody>
      </p:sp>
      <p:sp>
        <p:nvSpPr>
          <p:cNvPr id="3" name="Content Placeholder 2"/>
          <p:cNvSpPr>
            <a:spLocks noGrp="1"/>
          </p:cNvSpPr>
          <p:nvPr>
            <p:ph type="body" idx="1"/>
          </p:nvPr>
        </p:nvSpPr>
        <p:spPr>
          <a:xfrm>
            <a:off x="810000" y="5281201"/>
            <a:ext cx="10561418" cy="1071473"/>
          </a:xfrm>
        </p:spPr>
        <p:txBody>
          <a:bodyPr>
            <a:normAutofit fontScale="92500" lnSpcReduction="20000"/>
          </a:bodyPr>
          <a:lstStyle/>
          <a:p>
            <a:pPr marL="0" indent="0" algn="ctr">
              <a:buNone/>
            </a:pPr>
            <a:endParaRPr lang="en-US" sz="3200" dirty="0" smtClean="0"/>
          </a:p>
          <a:p>
            <a:pPr marL="0" indent="0" algn="ctr">
              <a:buNone/>
            </a:pPr>
            <a:r>
              <a:rPr lang="en-US" sz="3200" dirty="0" smtClean="0"/>
              <a:t>“How does curiosity lead to scientific discovery?”</a:t>
            </a:r>
            <a:endParaRPr lang="en-US" sz="32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9159" y="552375"/>
            <a:ext cx="4763099" cy="2865549"/>
          </a:xfrm>
          <a:prstGeom prst="rect">
            <a:avLst/>
          </a:prstGeom>
        </p:spPr>
      </p:pic>
    </p:spTree>
    <p:extLst>
      <p:ext uri="{BB962C8B-B14F-4D97-AF65-F5344CB8AC3E}">
        <p14:creationId xmlns:p14="http://schemas.microsoft.com/office/powerpoint/2010/main" val="37081714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CRS Standard:</a:t>
            </a:r>
            <a:endParaRPr lang="en-US" dirty="0"/>
          </a:p>
        </p:txBody>
      </p:sp>
      <p:sp>
        <p:nvSpPr>
          <p:cNvPr id="3" name="Content Placeholder 2"/>
          <p:cNvSpPr>
            <a:spLocks noGrp="1"/>
          </p:cNvSpPr>
          <p:nvPr>
            <p:ph idx="1"/>
          </p:nvPr>
        </p:nvSpPr>
        <p:spPr/>
        <p:txBody>
          <a:bodyPr>
            <a:normAutofit/>
          </a:bodyPr>
          <a:lstStyle/>
          <a:p>
            <a:r>
              <a:rPr lang="en-US" sz="2400" b="1" dirty="0"/>
              <a:t>SIN 402: Understand a simple experimental design</a:t>
            </a:r>
          </a:p>
          <a:p>
            <a:pPr marL="0" indent="0">
              <a:buNone/>
            </a:pPr>
            <a:endParaRPr lang="en-US" sz="2400" b="1" dirty="0"/>
          </a:p>
          <a:p>
            <a:r>
              <a:rPr lang="en-US" sz="2400" dirty="0"/>
              <a:t>EMI 402: Identify key issues or assumptions in a model</a:t>
            </a:r>
          </a:p>
          <a:p>
            <a:endParaRPr lang="en-US" sz="2400" dirty="0"/>
          </a:p>
        </p:txBody>
      </p:sp>
    </p:spTree>
    <p:extLst>
      <p:ext uri="{BB962C8B-B14F-4D97-AF65-F5344CB8AC3E}">
        <p14:creationId xmlns:p14="http://schemas.microsoft.com/office/powerpoint/2010/main" val="39923734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Content Placeholder 2"/>
          <p:cNvSpPr>
            <a:spLocks noGrp="1"/>
          </p:cNvSpPr>
          <p:nvPr>
            <p:ph idx="1"/>
          </p:nvPr>
        </p:nvSpPr>
        <p:spPr/>
        <p:txBody>
          <a:bodyPr>
            <a:normAutofit/>
          </a:bodyPr>
          <a:lstStyle/>
          <a:p>
            <a:r>
              <a:rPr lang="en-US" sz="2800" dirty="0" smtClean="0"/>
              <a:t>Describe the steps of the scientific method.</a:t>
            </a:r>
          </a:p>
          <a:p>
            <a:endParaRPr lang="en-US" sz="2800" dirty="0"/>
          </a:p>
          <a:p>
            <a:r>
              <a:rPr lang="en-US" sz="2800" dirty="0" smtClean="0"/>
              <a:t>Understand the components of an scientific experiment. </a:t>
            </a:r>
          </a:p>
          <a:p>
            <a:pPr marL="0" indent="0">
              <a:buNone/>
            </a:pPr>
            <a:endParaRPr lang="en-US" sz="2800" dirty="0" smtClean="0"/>
          </a:p>
        </p:txBody>
      </p:sp>
    </p:spTree>
    <p:extLst>
      <p:ext uri="{BB962C8B-B14F-4D97-AF65-F5344CB8AC3E}">
        <p14:creationId xmlns:p14="http://schemas.microsoft.com/office/powerpoint/2010/main" val="114597149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Email Group Activity</a:t>
            </a:r>
            <a:endParaRPr lang="en-US" dirty="0"/>
          </a:p>
        </p:txBody>
      </p:sp>
      <p:sp>
        <p:nvSpPr>
          <p:cNvPr id="3" name="Content Placeholder 2"/>
          <p:cNvSpPr>
            <a:spLocks noGrp="1"/>
          </p:cNvSpPr>
          <p:nvPr>
            <p:ph idx="1"/>
          </p:nvPr>
        </p:nvSpPr>
        <p:spPr/>
        <p:txBody>
          <a:bodyPr/>
          <a:lstStyle/>
          <a:p>
            <a:pPr>
              <a:buAutoNum type="arabicPeriod"/>
            </a:pPr>
            <a:r>
              <a:rPr lang="en-US" dirty="0" smtClean="0"/>
              <a:t>Each group will be given an envelope with a variety of different emails. </a:t>
            </a:r>
          </a:p>
          <a:p>
            <a:pPr>
              <a:buAutoNum type="arabicPeriod"/>
            </a:pPr>
            <a:r>
              <a:rPr lang="en-US" dirty="0" smtClean="0"/>
              <a:t>Every leader in the group will have a role. The four roles are </a:t>
            </a:r>
            <a:r>
              <a:rPr lang="en-US" b="1" dirty="0" smtClean="0"/>
              <a:t>time keeper, recorder, presenter, and leader.</a:t>
            </a:r>
          </a:p>
          <a:p>
            <a:pPr>
              <a:buAutoNum type="arabicPeriod"/>
            </a:pPr>
            <a:r>
              <a:rPr lang="en-US" dirty="0" smtClean="0"/>
              <a:t>You will pull out six emails and make predications based on the information on the paper. </a:t>
            </a:r>
          </a:p>
          <a:p>
            <a:pPr>
              <a:buAutoNum type="arabicPeriod"/>
            </a:pPr>
            <a:r>
              <a:rPr lang="en-US" dirty="0" smtClean="0"/>
              <a:t>You will have </a:t>
            </a:r>
            <a:r>
              <a:rPr lang="en-US" b="1" dirty="0" smtClean="0"/>
              <a:t>six minutes </a:t>
            </a:r>
            <a:r>
              <a:rPr lang="en-US" dirty="0" smtClean="0"/>
              <a:t>to read, analyze, write down clues and make your first set of predictions. </a:t>
            </a:r>
          </a:p>
          <a:p>
            <a:pPr>
              <a:buAutoNum type="arabicPeriod"/>
            </a:pPr>
            <a:r>
              <a:rPr lang="en-US" dirty="0" smtClean="0"/>
              <a:t>Groups will share their first set of predictions to the class.</a:t>
            </a:r>
          </a:p>
          <a:p>
            <a:pPr>
              <a:buAutoNum type="arabicPeriod"/>
            </a:pPr>
            <a:r>
              <a:rPr lang="en-US" dirty="0" smtClean="0"/>
              <a:t>Repeat step 4.</a:t>
            </a:r>
          </a:p>
          <a:p>
            <a:pPr>
              <a:buAutoNum type="arabicPeriod"/>
            </a:pPr>
            <a:r>
              <a:rPr lang="en-US" dirty="0" smtClean="0"/>
              <a:t>Groups will share their revised predictions to the class. </a:t>
            </a:r>
            <a:endParaRPr lang="en-US" dirty="0"/>
          </a:p>
        </p:txBody>
      </p:sp>
    </p:spTree>
    <p:extLst>
      <p:ext uri="{BB962C8B-B14F-4D97-AF65-F5344CB8AC3E}">
        <p14:creationId xmlns:p14="http://schemas.microsoft.com/office/powerpoint/2010/main" val="3094544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Big Idea</a:t>
            </a:r>
            <a:endParaRPr lang="en-US" dirty="0"/>
          </a:p>
        </p:txBody>
      </p:sp>
      <p:sp>
        <p:nvSpPr>
          <p:cNvPr id="3" name="Content Placeholder 2"/>
          <p:cNvSpPr>
            <a:spLocks noGrp="1"/>
          </p:cNvSpPr>
          <p:nvPr>
            <p:ph type="body" idx="1"/>
          </p:nvPr>
        </p:nvSpPr>
        <p:spPr>
          <a:xfrm>
            <a:off x="810000" y="5281201"/>
            <a:ext cx="10561418" cy="1071473"/>
          </a:xfrm>
        </p:spPr>
        <p:txBody>
          <a:bodyPr>
            <a:normAutofit fontScale="92500" lnSpcReduction="20000"/>
          </a:bodyPr>
          <a:lstStyle/>
          <a:p>
            <a:pPr marL="0" indent="0" algn="ctr">
              <a:buNone/>
            </a:pPr>
            <a:endParaRPr lang="en-US" sz="3200" dirty="0" smtClean="0"/>
          </a:p>
          <a:p>
            <a:pPr marL="0" indent="0" algn="ctr">
              <a:buNone/>
            </a:pPr>
            <a:r>
              <a:rPr lang="en-US" sz="3200" dirty="0" smtClean="0"/>
              <a:t>“How does curiosity lead to scientific discovery?”</a:t>
            </a:r>
            <a:endParaRPr lang="en-US" sz="32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9159" y="552375"/>
            <a:ext cx="4763099" cy="2865549"/>
          </a:xfrm>
          <a:prstGeom prst="rect">
            <a:avLst/>
          </a:prstGeom>
        </p:spPr>
      </p:pic>
    </p:spTree>
    <p:extLst>
      <p:ext uri="{BB962C8B-B14F-4D97-AF65-F5344CB8AC3E}">
        <p14:creationId xmlns:p14="http://schemas.microsoft.com/office/powerpoint/2010/main" val="298383070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Introduction – “Started with a Question” Song	</a:t>
            </a:r>
            <a:endParaRPr lang="en-US" dirty="0"/>
          </a:p>
        </p:txBody>
      </p:sp>
      <p:sp>
        <p:nvSpPr>
          <p:cNvPr id="3" name="Content Placeholder 2"/>
          <p:cNvSpPr>
            <a:spLocks noGrp="1"/>
          </p:cNvSpPr>
          <p:nvPr>
            <p:ph idx="1"/>
          </p:nvPr>
        </p:nvSpPr>
        <p:spPr/>
        <p:txBody>
          <a:bodyPr>
            <a:normAutofit/>
          </a:bodyPr>
          <a:lstStyle/>
          <a:p>
            <a:pPr marL="0" indent="0" algn="ctr">
              <a:buNone/>
            </a:pPr>
            <a:endParaRPr lang="en-US" sz="3200" dirty="0"/>
          </a:p>
          <a:p>
            <a:pPr marL="0" indent="0" algn="ctr">
              <a:buNone/>
            </a:pPr>
            <a:endParaRPr lang="en-US" sz="3200" dirty="0" smtClean="0"/>
          </a:p>
          <a:p>
            <a:pPr marL="0" indent="0" algn="ctr">
              <a:buNone/>
            </a:pPr>
            <a:endParaRPr lang="en-US" sz="3200" dirty="0"/>
          </a:p>
          <a:p>
            <a:pPr marL="0" indent="0" algn="ctr">
              <a:buNone/>
            </a:pPr>
            <a:endParaRPr lang="en-US" sz="32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9136" y="2222287"/>
            <a:ext cx="6753726" cy="4635713"/>
          </a:xfrm>
          <a:prstGeom prst="rect">
            <a:avLst/>
          </a:prstGeom>
        </p:spPr>
      </p:pic>
    </p:spTree>
    <p:extLst>
      <p:ext uri="{BB962C8B-B14F-4D97-AF65-F5344CB8AC3E}">
        <p14:creationId xmlns:p14="http://schemas.microsoft.com/office/powerpoint/2010/main" val="350800513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03086" y="435429"/>
            <a:ext cx="10305143" cy="5632311"/>
          </a:xfrm>
          <a:prstGeom prst="rect">
            <a:avLst/>
          </a:prstGeom>
          <a:noFill/>
        </p:spPr>
        <p:txBody>
          <a:bodyPr wrap="square" rtlCol="0">
            <a:spAutoFit/>
          </a:bodyPr>
          <a:lstStyle/>
          <a:p>
            <a:r>
              <a:rPr lang="en-US" sz="2400" dirty="0" smtClean="0"/>
              <a:t>Started with a question now we here,</a:t>
            </a:r>
          </a:p>
          <a:p>
            <a:r>
              <a:rPr lang="en-US" sz="2400" dirty="0" smtClean="0"/>
              <a:t>Started with a question now my whole class here (4x)</a:t>
            </a:r>
          </a:p>
          <a:p>
            <a:endParaRPr lang="en-US" sz="2400" dirty="0"/>
          </a:p>
          <a:p>
            <a:r>
              <a:rPr lang="en-US" sz="2400" dirty="0" smtClean="0"/>
              <a:t>O?HEAC, tell-it one two (4x)</a:t>
            </a:r>
          </a:p>
          <a:p>
            <a:endParaRPr lang="en-US" sz="2400" dirty="0"/>
          </a:p>
          <a:p>
            <a:r>
              <a:rPr lang="en-US" sz="2400" u="sng" dirty="0" smtClean="0"/>
              <a:t>Explanation</a:t>
            </a:r>
            <a:r>
              <a:rPr lang="en-US" sz="2400" dirty="0" smtClean="0"/>
              <a:t>:</a:t>
            </a:r>
          </a:p>
          <a:p>
            <a:endParaRPr lang="en-US" sz="2400" dirty="0" smtClean="0"/>
          </a:p>
          <a:p>
            <a:r>
              <a:rPr lang="en-US" sz="2400" b="1" dirty="0" smtClean="0"/>
              <a:t>O</a:t>
            </a:r>
            <a:r>
              <a:rPr lang="en-US" sz="2400" dirty="0" smtClean="0"/>
              <a:t> = observations</a:t>
            </a:r>
          </a:p>
          <a:p>
            <a:r>
              <a:rPr lang="en-US" sz="2400" b="1" dirty="0" smtClean="0"/>
              <a:t>?</a:t>
            </a:r>
            <a:r>
              <a:rPr lang="en-US" sz="2400" dirty="0" smtClean="0"/>
              <a:t>= Ask questions</a:t>
            </a:r>
          </a:p>
          <a:p>
            <a:r>
              <a:rPr lang="en-US" sz="2400" b="1" dirty="0" smtClean="0"/>
              <a:t>H</a:t>
            </a:r>
            <a:r>
              <a:rPr lang="en-US" sz="2400" dirty="0" smtClean="0"/>
              <a:t>= Hypothesis</a:t>
            </a:r>
          </a:p>
          <a:p>
            <a:r>
              <a:rPr lang="en-US" sz="2400" b="1" dirty="0" smtClean="0"/>
              <a:t>E</a:t>
            </a:r>
            <a:r>
              <a:rPr lang="en-US" sz="2400" dirty="0" smtClean="0"/>
              <a:t> = Experiment</a:t>
            </a:r>
          </a:p>
          <a:p>
            <a:r>
              <a:rPr lang="en-US" sz="2400" b="1" dirty="0" smtClean="0"/>
              <a:t>A</a:t>
            </a:r>
            <a:r>
              <a:rPr lang="en-US" sz="2400" dirty="0" smtClean="0"/>
              <a:t> = Analyze data</a:t>
            </a:r>
          </a:p>
          <a:p>
            <a:r>
              <a:rPr lang="en-US" sz="2400" b="1" dirty="0" smtClean="0"/>
              <a:t>C</a:t>
            </a:r>
            <a:r>
              <a:rPr lang="en-US" sz="2400" dirty="0" smtClean="0"/>
              <a:t> = Conclusion</a:t>
            </a:r>
          </a:p>
          <a:p>
            <a:endParaRPr lang="en-US" sz="2400" dirty="0"/>
          </a:p>
          <a:p>
            <a:r>
              <a:rPr lang="en-US" sz="2400" dirty="0" smtClean="0"/>
              <a:t>Tell-it (1) write a report and (2) write a research paper</a:t>
            </a:r>
            <a:endParaRPr lang="en-US" sz="2400" dirty="0"/>
          </a:p>
        </p:txBody>
      </p:sp>
    </p:spTree>
    <p:extLst>
      <p:ext uri="{BB962C8B-B14F-4D97-AF65-F5344CB8AC3E}">
        <p14:creationId xmlns:p14="http://schemas.microsoft.com/office/powerpoint/2010/main" val="2684552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wipe(down)">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wipe(down)">
                                      <p:cBhvr>
                                        <p:cTn id="22" dur="500"/>
                                        <p:tgtEl>
                                          <p:spTgt spid="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Effect transition="in" filter="wipe(down)">
                                      <p:cBhvr>
                                        <p:cTn id="27" dur="500"/>
                                        <p:tgtEl>
                                          <p:spTgt spid="4">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4">
                                            <p:txEl>
                                              <p:pRg st="8" end="8"/>
                                            </p:txEl>
                                          </p:spTgt>
                                        </p:tgtEl>
                                        <p:attrNameLst>
                                          <p:attrName>style.visibility</p:attrName>
                                        </p:attrNameLst>
                                      </p:cBhvr>
                                      <p:to>
                                        <p:strVal val="visible"/>
                                      </p:to>
                                    </p:set>
                                    <p:animEffect transition="in" filter="wipe(down)">
                                      <p:cBhvr>
                                        <p:cTn id="32" dur="500"/>
                                        <p:tgtEl>
                                          <p:spTgt spid="4">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4">
                                            <p:txEl>
                                              <p:pRg st="9" end="9"/>
                                            </p:txEl>
                                          </p:spTgt>
                                        </p:tgtEl>
                                        <p:attrNameLst>
                                          <p:attrName>style.visibility</p:attrName>
                                        </p:attrNameLst>
                                      </p:cBhvr>
                                      <p:to>
                                        <p:strVal val="visible"/>
                                      </p:to>
                                    </p:set>
                                    <p:animEffect transition="in" filter="wipe(down)">
                                      <p:cBhvr>
                                        <p:cTn id="37" dur="500"/>
                                        <p:tgtEl>
                                          <p:spTgt spid="4">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4">
                                            <p:txEl>
                                              <p:pRg st="10" end="10"/>
                                            </p:txEl>
                                          </p:spTgt>
                                        </p:tgtEl>
                                        <p:attrNameLst>
                                          <p:attrName>style.visibility</p:attrName>
                                        </p:attrNameLst>
                                      </p:cBhvr>
                                      <p:to>
                                        <p:strVal val="visible"/>
                                      </p:to>
                                    </p:set>
                                    <p:animEffect transition="in" filter="wipe(down)">
                                      <p:cBhvr>
                                        <p:cTn id="42" dur="500"/>
                                        <p:tgtEl>
                                          <p:spTgt spid="4">
                                            <p:txEl>
                                              <p:pRg st="10" end="1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4">
                                            <p:txEl>
                                              <p:pRg st="11" end="11"/>
                                            </p:txEl>
                                          </p:spTgt>
                                        </p:tgtEl>
                                        <p:attrNameLst>
                                          <p:attrName>style.visibility</p:attrName>
                                        </p:attrNameLst>
                                      </p:cBhvr>
                                      <p:to>
                                        <p:strVal val="visible"/>
                                      </p:to>
                                    </p:set>
                                    <p:animEffect transition="in" filter="wipe(down)">
                                      <p:cBhvr>
                                        <p:cTn id="47" dur="500"/>
                                        <p:tgtEl>
                                          <p:spTgt spid="4">
                                            <p:txEl>
                                              <p:pRg st="11" end="1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4">
                                            <p:txEl>
                                              <p:pRg st="12" end="12"/>
                                            </p:txEl>
                                          </p:spTgt>
                                        </p:tgtEl>
                                        <p:attrNameLst>
                                          <p:attrName>style.visibility</p:attrName>
                                        </p:attrNameLst>
                                      </p:cBhvr>
                                      <p:to>
                                        <p:strVal val="visible"/>
                                      </p:to>
                                    </p:set>
                                    <p:animEffect transition="in" filter="wipe(down)">
                                      <p:cBhvr>
                                        <p:cTn id="52" dur="500"/>
                                        <p:tgtEl>
                                          <p:spTgt spid="4">
                                            <p:txEl>
                                              <p:pRg st="12" end="1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4">
                                            <p:txEl>
                                              <p:pRg st="14" end="14"/>
                                            </p:txEl>
                                          </p:spTgt>
                                        </p:tgtEl>
                                        <p:attrNameLst>
                                          <p:attrName>style.visibility</p:attrName>
                                        </p:attrNameLst>
                                      </p:cBhvr>
                                      <p:to>
                                        <p:strVal val="visible"/>
                                      </p:to>
                                    </p:set>
                                    <p:animEffect transition="in" filter="wipe(down)">
                                      <p:cBhvr>
                                        <p:cTn id="57" dur="500"/>
                                        <p:tgtEl>
                                          <p:spTgt spid="4">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1.2 Using a Scientific Approach</a:t>
            </a:r>
            <a:endParaRPr lang="en-US" dirty="0"/>
          </a:p>
        </p:txBody>
      </p:sp>
      <p:sp>
        <p:nvSpPr>
          <p:cNvPr id="3" name="Content Placeholder 2"/>
          <p:cNvSpPr>
            <a:spLocks noGrp="1"/>
          </p:cNvSpPr>
          <p:nvPr>
            <p:ph idx="1"/>
          </p:nvPr>
        </p:nvSpPr>
        <p:spPr>
          <a:xfrm>
            <a:off x="810000" y="2495003"/>
            <a:ext cx="10554574" cy="3636511"/>
          </a:xfrm>
        </p:spPr>
        <p:txBody>
          <a:bodyPr>
            <a:noAutofit/>
          </a:bodyPr>
          <a:lstStyle/>
          <a:p>
            <a:r>
              <a:rPr lang="en-US" sz="2800" dirty="0" smtClean="0"/>
              <a:t>What is the scientific method?</a:t>
            </a:r>
          </a:p>
          <a:p>
            <a:pPr marL="0" indent="0">
              <a:buNone/>
            </a:pPr>
            <a:endParaRPr lang="en-US" sz="2800" dirty="0" smtClean="0"/>
          </a:p>
          <a:p>
            <a:r>
              <a:rPr lang="en-US" sz="2800" dirty="0" smtClean="0"/>
              <a:t>An organized plan for gathering, organizing, and communicating information is called a </a:t>
            </a:r>
            <a:r>
              <a:rPr lang="en-US" sz="2800" b="1" dirty="0" smtClean="0"/>
              <a:t>scientific method</a:t>
            </a:r>
            <a:r>
              <a:rPr lang="en-US" sz="2800" dirty="0" smtClean="0"/>
              <a:t>. </a:t>
            </a:r>
          </a:p>
          <a:p>
            <a:pPr marL="0" indent="0">
              <a:buNone/>
            </a:pPr>
            <a:endParaRPr lang="en-US" sz="2800" dirty="0" smtClean="0"/>
          </a:p>
          <a:p>
            <a:r>
              <a:rPr lang="en-US" sz="2800" dirty="0" smtClean="0"/>
              <a:t>The goal of any scientific method is to solve a problem or to better understand an observed event. </a:t>
            </a:r>
            <a:endParaRPr lang="en-US" sz="2800" dirty="0"/>
          </a:p>
        </p:txBody>
      </p:sp>
    </p:spTree>
    <p:extLst>
      <p:ext uri="{BB962C8B-B14F-4D97-AF65-F5344CB8AC3E}">
        <p14:creationId xmlns:p14="http://schemas.microsoft.com/office/powerpoint/2010/main" val="3120439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Steps to a scientific method</a:t>
            </a:r>
            <a:endParaRPr lang="en-US" dirty="0"/>
          </a:p>
        </p:txBody>
      </p:sp>
      <p:sp>
        <p:nvSpPr>
          <p:cNvPr id="3" name="Content Placeholder 2"/>
          <p:cNvSpPr>
            <a:spLocks noGrp="1"/>
          </p:cNvSpPr>
          <p:nvPr>
            <p:ph idx="1"/>
          </p:nvPr>
        </p:nvSpPr>
        <p:spPr>
          <a:xfrm>
            <a:off x="818712" y="2222287"/>
            <a:ext cx="10554574" cy="4262734"/>
          </a:xfrm>
        </p:spPr>
        <p:txBody>
          <a:bodyPr>
            <a:normAutofit/>
          </a:bodyPr>
          <a:lstStyle/>
          <a:p>
            <a:pPr>
              <a:buAutoNum type="arabicPeriod"/>
            </a:pPr>
            <a:r>
              <a:rPr lang="en-US" sz="2000" dirty="0" smtClean="0"/>
              <a:t>Making </a:t>
            </a:r>
            <a:r>
              <a:rPr lang="en-US" sz="2000" b="1" dirty="0" smtClean="0"/>
              <a:t>observations </a:t>
            </a:r>
            <a:r>
              <a:rPr lang="en-US" sz="2000" dirty="0" smtClean="0"/>
              <a:t>(information you obtain through your senses)</a:t>
            </a:r>
          </a:p>
          <a:p>
            <a:pPr>
              <a:buAutoNum type="arabicPeriod"/>
            </a:pPr>
            <a:r>
              <a:rPr lang="en-US" sz="2000" dirty="0" smtClean="0"/>
              <a:t>Forming a </a:t>
            </a:r>
            <a:r>
              <a:rPr lang="en-US" sz="2000" b="1" dirty="0" smtClean="0"/>
              <a:t>Hypothesis</a:t>
            </a:r>
            <a:r>
              <a:rPr lang="en-US" sz="2000" dirty="0" smtClean="0"/>
              <a:t> (proposed answer to a question)</a:t>
            </a:r>
          </a:p>
          <a:p>
            <a:pPr>
              <a:buAutoNum type="arabicPeriod"/>
            </a:pPr>
            <a:r>
              <a:rPr lang="en-US" sz="2000" b="1" dirty="0" smtClean="0"/>
              <a:t>Experimenting</a:t>
            </a:r>
            <a:r>
              <a:rPr lang="en-US" sz="2000" dirty="0" smtClean="0"/>
              <a:t> (Testing a Hypothesis)</a:t>
            </a:r>
          </a:p>
          <a:p>
            <a:pPr marL="0" indent="0">
              <a:buNone/>
            </a:pPr>
            <a:r>
              <a:rPr lang="en-US" sz="2000" dirty="0" smtClean="0"/>
              <a:t>-</a:t>
            </a:r>
            <a:r>
              <a:rPr lang="en-US" sz="2000" u="sng" dirty="0" smtClean="0"/>
              <a:t>(Independent) Manipulated variable</a:t>
            </a:r>
            <a:r>
              <a:rPr lang="en-US" sz="2000" dirty="0" smtClean="0"/>
              <a:t>: variable that causes a change in another</a:t>
            </a:r>
          </a:p>
          <a:p>
            <a:pPr marL="0" indent="0">
              <a:buNone/>
            </a:pPr>
            <a:r>
              <a:rPr lang="en-US" sz="2000" dirty="0" smtClean="0"/>
              <a:t>-</a:t>
            </a:r>
            <a:r>
              <a:rPr lang="en-US" sz="2000" u="sng" dirty="0" smtClean="0"/>
              <a:t>(Dependent) Responding variable</a:t>
            </a:r>
            <a:r>
              <a:rPr lang="en-US" sz="2000" dirty="0" smtClean="0"/>
              <a:t>: the variable the changes in response to the manipulated variable. </a:t>
            </a:r>
          </a:p>
          <a:p>
            <a:pPr marL="0" indent="0">
              <a:buNone/>
            </a:pPr>
            <a:r>
              <a:rPr lang="en-US" sz="2000" dirty="0" smtClean="0"/>
              <a:t>*A </a:t>
            </a:r>
            <a:r>
              <a:rPr lang="en-US" sz="2000" u="sng" dirty="0" smtClean="0"/>
              <a:t>controlled experiment</a:t>
            </a:r>
            <a:r>
              <a:rPr lang="en-US" sz="2000" dirty="0" smtClean="0"/>
              <a:t> is an experiment in which only one a variable, the manipulated variable, is deliberately changed at a time. While the responding variable is observed for changes, all other variable are kept constant, or controlled. </a:t>
            </a:r>
            <a:endParaRPr lang="en-US" sz="2000" dirty="0"/>
          </a:p>
        </p:txBody>
      </p:sp>
    </p:spTree>
    <p:extLst>
      <p:ext uri="{BB962C8B-B14F-4D97-AF65-F5344CB8AC3E}">
        <p14:creationId xmlns:p14="http://schemas.microsoft.com/office/powerpoint/2010/main" val="224479686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found in an hypothesis</a:t>
            </a:r>
            <a:endParaRPr lang="en-US" dirty="0"/>
          </a:p>
        </p:txBody>
      </p:sp>
      <p:sp>
        <p:nvSpPr>
          <p:cNvPr id="3" name="Content Placeholder 2"/>
          <p:cNvSpPr>
            <a:spLocks noGrp="1"/>
          </p:cNvSpPr>
          <p:nvPr>
            <p:ph idx="1"/>
          </p:nvPr>
        </p:nvSpPr>
        <p:spPr>
          <a:xfrm>
            <a:off x="818712" y="2478961"/>
            <a:ext cx="10554574" cy="3636511"/>
          </a:xfrm>
        </p:spPr>
        <p:txBody>
          <a:bodyPr>
            <a:noAutofit/>
          </a:bodyPr>
          <a:lstStyle/>
          <a:p>
            <a:r>
              <a:rPr lang="en-US" sz="2400" dirty="0" smtClean="0"/>
              <a:t>The </a:t>
            </a:r>
            <a:r>
              <a:rPr lang="en-US" sz="2400" b="1" dirty="0" smtClean="0"/>
              <a:t>(independent) manipulated variable </a:t>
            </a:r>
            <a:r>
              <a:rPr lang="en-US" sz="2400" dirty="0" smtClean="0"/>
              <a:t>is the part of the experiment that you change.</a:t>
            </a:r>
          </a:p>
          <a:p>
            <a:r>
              <a:rPr lang="en-US" sz="2400" dirty="0" smtClean="0"/>
              <a:t>The </a:t>
            </a:r>
            <a:r>
              <a:rPr lang="en-US" sz="2400" b="1" dirty="0" smtClean="0"/>
              <a:t>(dependent) responding variable </a:t>
            </a:r>
            <a:r>
              <a:rPr lang="en-US" sz="2400" dirty="0" smtClean="0"/>
              <a:t>is the part of the experiment in which you watch for its reaction to your changes. </a:t>
            </a:r>
          </a:p>
          <a:p>
            <a:pPr marL="0" indent="0">
              <a:buNone/>
            </a:pPr>
            <a:endParaRPr lang="en-US" sz="2400" dirty="0"/>
          </a:p>
          <a:p>
            <a:pPr marL="0" indent="0">
              <a:buNone/>
            </a:pPr>
            <a:r>
              <a:rPr lang="en-US" sz="2400" u="sng" dirty="0" smtClean="0"/>
              <a:t>Example</a:t>
            </a:r>
            <a:r>
              <a:rPr lang="en-US" sz="2400" dirty="0" smtClean="0"/>
              <a:t>: </a:t>
            </a:r>
          </a:p>
          <a:p>
            <a:pPr marL="0" indent="0">
              <a:buNone/>
            </a:pPr>
            <a:endParaRPr lang="en-US" sz="1000" dirty="0"/>
          </a:p>
          <a:p>
            <a:pPr marL="0" indent="0">
              <a:buNone/>
            </a:pPr>
            <a:r>
              <a:rPr lang="en-US" sz="2400" dirty="0" smtClean="0"/>
              <a:t>“If </a:t>
            </a:r>
            <a:r>
              <a:rPr lang="en-US" sz="2400" dirty="0"/>
              <a:t>I raise the temperature of a cup of water, then the amount of sugar that can be dissolved in it will be increased</a:t>
            </a:r>
            <a:r>
              <a:rPr lang="en-US" sz="2400" dirty="0" smtClean="0"/>
              <a:t>.”</a:t>
            </a:r>
            <a:endParaRPr lang="en-US" sz="2400" dirty="0"/>
          </a:p>
        </p:txBody>
      </p:sp>
    </p:spTree>
    <p:extLst>
      <p:ext uri="{BB962C8B-B14F-4D97-AF65-F5344CB8AC3E}">
        <p14:creationId xmlns:p14="http://schemas.microsoft.com/office/powerpoint/2010/main" val="367832478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Identifying Variables: Whole Class Activity</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8328549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827424" y="2543129"/>
            <a:ext cx="10554574" cy="4314871"/>
          </a:xfrm>
        </p:spPr>
        <p:txBody>
          <a:bodyPr>
            <a:noAutofit/>
          </a:bodyPr>
          <a:lstStyle/>
          <a:p>
            <a:pPr marL="0" indent="0">
              <a:buNone/>
            </a:pPr>
            <a:r>
              <a:rPr lang="en-US" sz="2200" dirty="0" smtClean="0"/>
              <a:t>4. </a:t>
            </a:r>
            <a:r>
              <a:rPr lang="en-US" sz="2200" b="1" dirty="0" smtClean="0"/>
              <a:t>Analyze</a:t>
            </a:r>
            <a:r>
              <a:rPr lang="en-US" sz="2200" dirty="0" smtClean="0"/>
              <a:t> data collection</a:t>
            </a:r>
          </a:p>
          <a:p>
            <a:pPr marL="0" indent="0">
              <a:buNone/>
            </a:pPr>
            <a:endParaRPr lang="en-US" sz="2200" dirty="0" smtClean="0"/>
          </a:p>
          <a:p>
            <a:pPr marL="0" indent="0">
              <a:buNone/>
            </a:pPr>
            <a:r>
              <a:rPr lang="en-US" sz="2200" dirty="0"/>
              <a:t>5.  </a:t>
            </a:r>
            <a:r>
              <a:rPr lang="en-US" sz="2200" dirty="0" smtClean="0"/>
              <a:t>Drawing </a:t>
            </a:r>
            <a:r>
              <a:rPr lang="en-US" sz="2200" b="1" dirty="0" smtClean="0"/>
              <a:t>Conclusions</a:t>
            </a:r>
            <a:endParaRPr lang="en-US" sz="2200" b="1" dirty="0"/>
          </a:p>
          <a:p>
            <a:pPr marL="0" indent="0">
              <a:buNone/>
            </a:pPr>
            <a:r>
              <a:rPr lang="en-US" sz="2200" dirty="0"/>
              <a:t>-Conclusions are made based on the data collected.</a:t>
            </a:r>
          </a:p>
          <a:p>
            <a:pPr marL="0" indent="0">
              <a:buNone/>
            </a:pPr>
            <a:endParaRPr lang="en-US" sz="2200" dirty="0"/>
          </a:p>
          <a:p>
            <a:pPr marL="0" indent="0">
              <a:buNone/>
            </a:pPr>
            <a:r>
              <a:rPr lang="en-US" sz="2200" dirty="0"/>
              <a:t>-What happens if the data do not support the hypothesis?</a:t>
            </a:r>
          </a:p>
          <a:p>
            <a:pPr marL="0" indent="0">
              <a:buNone/>
            </a:pPr>
            <a:r>
              <a:rPr lang="en-US" sz="2200" dirty="0"/>
              <a:t>(1) A scientist can revise the hypothesis or propose a new one based on the data from the experiment.</a:t>
            </a:r>
          </a:p>
          <a:p>
            <a:pPr marL="0" indent="0">
              <a:buNone/>
            </a:pPr>
            <a:r>
              <a:rPr lang="en-US" sz="2200" dirty="0"/>
              <a:t>(2) A new experiment must then be designed to test the revised or new hypothesis. </a:t>
            </a:r>
          </a:p>
          <a:p>
            <a:pPr marL="0" indent="0">
              <a:buNone/>
            </a:pPr>
            <a:endParaRPr lang="en-US" sz="2200" dirty="0"/>
          </a:p>
        </p:txBody>
      </p:sp>
    </p:spTree>
    <p:extLst>
      <p:ext uri="{BB962C8B-B14F-4D97-AF65-F5344CB8AC3E}">
        <p14:creationId xmlns:p14="http://schemas.microsoft.com/office/powerpoint/2010/main" val="171057664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buNone/>
            </a:pPr>
            <a:r>
              <a:rPr lang="en-US" sz="2400" dirty="0" smtClean="0"/>
              <a:t>6. Communicating Results </a:t>
            </a:r>
            <a:r>
              <a:rPr lang="en-US" sz="2400" b="1" dirty="0" smtClean="0"/>
              <a:t>(Tell-It!)</a:t>
            </a:r>
            <a:endParaRPr lang="en-US" sz="2400" dirty="0" smtClean="0"/>
          </a:p>
          <a:p>
            <a:pPr marL="0" indent="0">
              <a:buNone/>
            </a:pPr>
            <a:r>
              <a:rPr lang="en-US" sz="2400" dirty="0" smtClean="0"/>
              <a:t>(1)Write a report</a:t>
            </a:r>
          </a:p>
          <a:p>
            <a:pPr marL="0" indent="0">
              <a:buNone/>
            </a:pPr>
            <a:r>
              <a:rPr lang="en-US" sz="2400" dirty="0" smtClean="0"/>
              <a:t>(2)Write a paper</a:t>
            </a:r>
            <a:endParaRPr lang="en-US" sz="24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3076" y="2222287"/>
            <a:ext cx="3829050" cy="4019550"/>
          </a:xfrm>
          <a:prstGeom prst="rect">
            <a:avLst/>
          </a:prstGeom>
        </p:spPr>
      </p:pic>
    </p:spTree>
    <p:extLst>
      <p:ext uri="{BB962C8B-B14F-4D97-AF65-F5344CB8AC3E}">
        <p14:creationId xmlns:p14="http://schemas.microsoft.com/office/powerpoint/2010/main" val="320414226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Classwork – Independent Assignment</a:t>
            </a:r>
            <a:endParaRPr lang="en-US" dirty="0"/>
          </a:p>
        </p:txBody>
      </p:sp>
      <p:sp>
        <p:nvSpPr>
          <p:cNvPr id="3" name="Content Placeholder 2"/>
          <p:cNvSpPr>
            <a:spLocks noGrp="1"/>
          </p:cNvSpPr>
          <p:nvPr>
            <p:ph idx="1"/>
          </p:nvPr>
        </p:nvSpPr>
        <p:spPr/>
        <p:txBody>
          <a:bodyPr>
            <a:normAutofit/>
          </a:bodyPr>
          <a:lstStyle/>
          <a:p>
            <a:r>
              <a:rPr lang="en-US" sz="2400" dirty="0" smtClean="0"/>
              <a:t>Complete worksheet on identifying the independent and dependent variable in the hypotheses. </a:t>
            </a:r>
            <a:endParaRPr lang="en-US" sz="2400" dirty="0"/>
          </a:p>
        </p:txBody>
      </p:sp>
    </p:spTree>
    <p:extLst>
      <p:ext uri="{BB962C8B-B14F-4D97-AF65-F5344CB8AC3E}">
        <p14:creationId xmlns:p14="http://schemas.microsoft.com/office/powerpoint/2010/main" val="200504024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a:t>
            </a:r>
            <a:endParaRPr lang="en-US" dirty="0"/>
          </a:p>
        </p:txBody>
      </p:sp>
      <p:sp>
        <p:nvSpPr>
          <p:cNvPr id="3" name="Content Placeholder 2"/>
          <p:cNvSpPr>
            <a:spLocks noGrp="1"/>
          </p:cNvSpPr>
          <p:nvPr>
            <p:ph idx="1"/>
          </p:nvPr>
        </p:nvSpPr>
        <p:spPr/>
        <p:txBody>
          <a:bodyPr>
            <a:normAutofit/>
          </a:bodyPr>
          <a:lstStyle/>
          <a:p>
            <a:pPr>
              <a:buAutoNum type="arabicPeriod"/>
            </a:pPr>
            <a:r>
              <a:rPr lang="en-US" sz="2400" dirty="0" smtClean="0"/>
              <a:t>Complete Variables Worksheet</a:t>
            </a:r>
          </a:p>
          <a:p>
            <a:pPr>
              <a:buAutoNum type="arabicPeriod"/>
            </a:pPr>
            <a:r>
              <a:rPr lang="en-US" sz="2400" dirty="0" smtClean="0"/>
              <a:t>Study 1.1 and 1.2 notes; quiz next class period.</a:t>
            </a:r>
            <a:endParaRPr lang="en-US" sz="2400" dirty="0"/>
          </a:p>
        </p:txBody>
      </p:sp>
    </p:spTree>
    <p:extLst>
      <p:ext uri="{BB962C8B-B14F-4D97-AF65-F5344CB8AC3E}">
        <p14:creationId xmlns:p14="http://schemas.microsoft.com/office/powerpoint/2010/main" val="35833892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CRS Standards</a:t>
            </a:r>
            <a:endParaRPr lang="en-US" dirty="0"/>
          </a:p>
        </p:txBody>
      </p:sp>
      <p:sp>
        <p:nvSpPr>
          <p:cNvPr id="5" name="Content Placeholder 4"/>
          <p:cNvSpPr>
            <a:spLocks noGrp="1"/>
          </p:cNvSpPr>
          <p:nvPr>
            <p:ph idx="1"/>
          </p:nvPr>
        </p:nvSpPr>
        <p:spPr/>
        <p:txBody>
          <a:bodyPr>
            <a:normAutofit/>
          </a:bodyPr>
          <a:lstStyle/>
          <a:p>
            <a:r>
              <a:rPr lang="en-US" sz="2400" b="1" dirty="0"/>
              <a:t>SIN 402: Understand a simple experimental </a:t>
            </a:r>
            <a:r>
              <a:rPr lang="en-US" sz="2400" b="1" dirty="0" smtClean="0"/>
              <a:t>design</a:t>
            </a:r>
          </a:p>
          <a:p>
            <a:pPr marL="0" indent="0">
              <a:buNone/>
            </a:pPr>
            <a:endParaRPr lang="en-US" sz="2400" b="1" dirty="0" smtClean="0"/>
          </a:p>
          <a:p>
            <a:r>
              <a:rPr lang="en-US" sz="2400" dirty="0"/>
              <a:t>EMI 402: Identify key issues or assumptions in a model</a:t>
            </a:r>
          </a:p>
        </p:txBody>
      </p:sp>
    </p:spTree>
    <p:extLst>
      <p:ext uri="{BB962C8B-B14F-4D97-AF65-F5344CB8AC3E}">
        <p14:creationId xmlns:p14="http://schemas.microsoft.com/office/powerpoint/2010/main" val="269076574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Exit ticket (5 minutes)</a:t>
            </a:r>
            <a:endParaRPr lang="en-US" dirty="0"/>
          </a:p>
        </p:txBody>
      </p:sp>
      <p:sp>
        <p:nvSpPr>
          <p:cNvPr id="3" name="Content Placeholder 2"/>
          <p:cNvSpPr>
            <a:spLocks noGrp="1"/>
          </p:cNvSpPr>
          <p:nvPr>
            <p:ph idx="1"/>
          </p:nvPr>
        </p:nvSpPr>
        <p:spPr/>
        <p:txBody>
          <a:bodyPr>
            <a:normAutofit/>
          </a:bodyPr>
          <a:lstStyle/>
          <a:p>
            <a:pPr marL="0" indent="0" algn="ctr">
              <a:buNone/>
            </a:pPr>
            <a:r>
              <a:rPr lang="en-US" sz="2800" dirty="0" smtClean="0"/>
              <a:t>“What are the steps of the scientific method?”</a:t>
            </a:r>
            <a:endParaRPr lang="en-US" sz="2800" dirty="0"/>
          </a:p>
        </p:txBody>
      </p:sp>
    </p:spTree>
    <p:extLst>
      <p:ext uri="{BB962C8B-B14F-4D97-AF65-F5344CB8AC3E}">
        <p14:creationId xmlns:p14="http://schemas.microsoft.com/office/powerpoint/2010/main" val="365464331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Scientific Theory vs. Scientific Law</a:t>
            </a:r>
            <a:endParaRPr lang="en-US" dirty="0"/>
          </a:p>
        </p:txBody>
      </p:sp>
      <p:sp>
        <p:nvSpPr>
          <p:cNvPr id="3" name="Content Placeholder 2"/>
          <p:cNvSpPr>
            <a:spLocks noGrp="1"/>
          </p:cNvSpPr>
          <p:nvPr>
            <p:ph idx="1"/>
          </p:nvPr>
        </p:nvSpPr>
        <p:spPr>
          <a:xfrm>
            <a:off x="818712" y="1417638"/>
            <a:ext cx="10554574" cy="4483313"/>
          </a:xfrm>
        </p:spPr>
        <p:txBody>
          <a:bodyPr>
            <a:normAutofit/>
          </a:bodyPr>
          <a:lstStyle/>
          <a:p>
            <a:pPr marL="0" indent="0">
              <a:buNone/>
            </a:pPr>
            <a:endParaRPr lang="en-US" dirty="0" smtClean="0"/>
          </a:p>
          <a:p>
            <a:pPr marL="0" indent="0">
              <a:buNone/>
            </a:pPr>
            <a:r>
              <a:rPr lang="en-US" sz="2400" dirty="0" smtClean="0"/>
              <a:t> </a:t>
            </a:r>
          </a:p>
          <a:p>
            <a:pPr marL="0" indent="0">
              <a:buNone/>
            </a:pPr>
            <a:r>
              <a:rPr lang="en-US" sz="2400" dirty="0" smtClean="0"/>
              <a:t>A </a:t>
            </a:r>
            <a:r>
              <a:rPr lang="en-US" sz="2400" b="1" dirty="0" smtClean="0"/>
              <a:t>scientific theory </a:t>
            </a:r>
            <a:r>
              <a:rPr lang="en-US" sz="2400" dirty="0" smtClean="0"/>
              <a:t>is a well-tested explanation for a set of observations or experimental results.</a:t>
            </a:r>
          </a:p>
          <a:p>
            <a:pPr marL="0" indent="0">
              <a:buNone/>
            </a:pPr>
            <a:r>
              <a:rPr lang="en-US" sz="2400" dirty="0" smtClean="0"/>
              <a:t>-Theories are never proved. Instead, they become stronger if facts continue to support them. </a:t>
            </a:r>
          </a:p>
          <a:p>
            <a:pPr marL="0" indent="0">
              <a:buNone/>
            </a:pPr>
            <a:r>
              <a:rPr lang="en-US" sz="2400" dirty="0" smtClean="0"/>
              <a:t>-However, if a theory fails to explain new facts and discoveries, it can be replaced or revised. </a:t>
            </a:r>
            <a:endParaRPr lang="en-US" sz="2400" dirty="0"/>
          </a:p>
        </p:txBody>
      </p:sp>
    </p:spTree>
    <p:extLst>
      <p:ext uri="{BB962C8B-B14F-4D97-AF65-F5344CB8AC3E}">
        <p14:creationId xmlns:p14="http://schemas.microsoft.com/office/powerpoint/2010/main" val="254693429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Scientific law</a:t>
            </a:r>
            <a:endParaRPr lang="en-US" dirty="0"/>
          </a:p>
        </p:txBody>
      </p:sp>
      <p:sp>
        <p:nvSpPr>
          <p:cNvPr id="3" name="Content Placeholder 2"/>
          <p:cNvSpPr>
            <a:spLocks noGrp="1"/>
          </p:cNvSpPr>
          <p:nvPr>
            <p:ph idx="1"/>
          </p:nvPr>
        </p:nvSpPr>
        <p:spPr>
          <a:xfrm>
            <a:off x="368968" y="583532"/>
            <a:ext cx="11004318" cy="5515899"/>
          </a:xfrm>
        </p:spPr>
        <p:txBody>
          <a:bodyPr/>
          <a:lstStyle/>
          <a:p>
            <a:r>
              <a:rPr lang="en-US" sz="2400" dirty="0" smtClean="0"/>
              <a:t>A statement that summarizes a pattern found in nature.</a:t>
            </a:r>
          </a:p>
          <a:p>
            <a:r>
              <a:rPr lang="en-US" sz="2400" dirty="0" smtClean="0"/>
              <a:t>A </a:t>
            </a:r>
            <a:r>
              <a:rPr lang="en-US" sz="2400" b="1" dirty="0" smtClean="0"/>
              <a:t>scientific law </a:t>
            </a:r>
            <a:r>
              <a:rPr lang="en-US" sz="2400" dirty="0" smtClean="0"/>
              <a:t>describes an observed pattern in nature without attempting to explain it.</a:t>
            </a:r>
          </a:p>
          <a:p>
            <a:pPr marL="0" indent="0">
              <a:buNone/>
            </a:pPr>
            <a:endParaRPr lang="en-US" sz="2400" dirty="0"/>
          </a:p>
          <a:p>
            <a:pPr marL="0" indent="0">
              <a:buNone/>
            </a:pPr>
            <a:r>
              <a:rPr lang="en-US" sz="2400" dirty="0" smtClean="0"/>
              <a:t>Example</a:t>
            </a:r>
            <a:r>
              <a:rPr lang="en-US" dirty="0" smtClean="0"/>
              <a:t>: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8200" y="3657600"/>
            <a:ext cx="8991600" cy="2846556"/>
          </a:xfrm>
          <a:prstGeom prst="rect">
            <a:avLst/>
          </a:prstGeom>
        </p:spPr>
      </p:pic>
    </p:spTree>
    <p:extLst>
      <p:ext uri="{BB962C8B-B14F-4D97-AF65-F5344CB8AC3E}">
        <p14:creationId xmlns:p14="http://schemas.microsoft.com/office/powerpoint/2010/main" val="62399615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Working safely in Science</a:t>
            </a:r>
            <a:endParaRPr lang="en-US" dirty="0"/>
          </a:p>
        </p:txBody>
      </p:sp>
      <p:sp>
        <p:nvSpPr>
          <p:cNvPr id="3" name="Content Placeholder 2"/>
          <p:cNvSpPr>
            <a:spLocks noGrp="1"/>
          </p:cNvSpPr>
          <p:nvPr>
            <p:ph idx="1"/>
          </p:nvPr>
        </p:nvSpPr>
        <p:spPr>
          <a:xfrm>
            <a:off x="818712" y="2222287"/>
            <a:ext cx="10554574" cy="4635713"/>
          </a:xfrm>
        </p:spPr>
        <p:txBody>
          <a:bodyPr>
            <a:normAutofit/>
          </a:bodyPr>
          <a:lstStyle/>
          <a:p>
            <a:endParaRPr lang="en-US" sz="2000" dirty="0" smtClean="0"/>
          </a:p>
          <a:p>
            <a:endParaRPr lang="en-US" sz="2000" dirty="0"/>
          </a:p>
          <a:p>
            <a:r>
              <a:rPr lang="en-US" sz="2000" dirty="0" smtClean="0"/>
              <a:t>Follow all safety precautions.</a:t>
            </a:r>
          </a:p>
          <a:p>
            <a:r>
              <a:rPr lang="en-US" sz="2000" dirty="0" smtClean="0"/>
              <a:t>Read all directions before you start any activity.</a:t>
            </a:r>
          </a:p>
          <a:p>
            <a:r>
              <a:rPr lang="en-US" sz="2000" dirty="0" smtClean="0"/>
              <a:t>Make sure you understand the entire procedure, especially any safety precautions that must be followed.</a:t>
            </a:r>
          </a:p>
          <a:p>
            <a:r>
              <a:rPr lang="en-US" sz="2000" b="1" dirty="0" smtClean="0"/>
              <a:t>Single most important rule for your safety is simple</a:t>
            </a:r>
            <a:r>
              <a:rPr lang="en-US" sz="2000" dirty="0" smtClean="0"/>
              <a:t>: Always follow your teacher’s instructions exactly. Ask questions if there is anything you do not understand. </a:t>
            </a:r>
            <a:endParaRPr lang="en-US" sz="20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13194" y="1417638"/>
            <a:ext cx="7050206" cy="2871574"/>
          </a:xfrm>
          <a:prstGeom prst="rect">
            <a:avLst/>
          </a:prstGeom>
        </p:spPr>
      </p:pic>
    </p:spTree>
    <p:extLst>
      <p:ext uri="{BB962C8B-B14F-4D97-AF65-F5344CB8AC3E}">
        <p14:creationId xmlns:p14="http://schemas.microsoft.com/office/powerpoint/2010/main" val="31682912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Content Placeholder 2"/>
          <p:cNvSpPr>
            <a:spLocks noGrp="1"/>
          </p:cNvSpPr>
          <p:nvPr>
            <p:ph idx="1"/>
          </p:nvPr>
        </p:nvSpPr>
        <p:spPr/>
        <p:txBody>
          <a:bodyPr>
            <a:normAutofit/>
          </a:bodyPr>
          <a:lstStyle/>
          <a:p>
            <a:pPr marL="0" indent="0">
              <a:buNone/>
            </a:pPr>
            <a:r>
              <a:rPr lang="en-US" sz="2800" u="sng" dirty="0" smtClean="0"/>
              <a:t>LWBAT</a:t>
            </a:r>
            <a:r>
              <a:rPr lang="en-US" sz="2800" dirty="0" smtClean="0"/>
              <a:t>:</a:t>
            </a:r>
          </a:p>
          <a:p>
            <a:endParaRPr lang="en-US" sz="2800" dirty="0"/>
          </a:p>
          <a:p>
            <a:r>
              <a:rPr lang="en-US" sz="2800" dirty="0" smtClean="0"/>
              <a:t>List </a:t>
            </a:r>
            <a:r>
              <a:rPr lang="en-US" sz="2800" dirty="0" smtClean="0"/>
              <a:t>the major branches of natural science and describe how they overlap.</a:t>
            </a:r>
          </a:p>
          <a:p>
            <a:pPr marL="0" indent="0">
              <a:buNone/>
            </a:pPr>
            <a:endParaRPr lang="en-US" sz="2800" dirty="0" smtClean="0"/>
          </a:p>
          <a:p>
            <a:r>
              <a:rPr lang="en-US" sz="2800" dirty="0" smtClean="0"/>
              <a:t>Describe the main ideas of Physical Science.</a:t>
            </a:r>
            <a:endParaRPr lang="en-US" sz="2800" dirty="0"/>
          </a:p>
        </p:txBody>
      </p:sp>
    </p:spTree>
    <p:extLst>
      <p:ext uri="{BB962C8B-B14F-4D97-AF65-F5344CB8AC3E}">
        <p14:creationId xmlns:p14="http://schemas.microsoft.com/office/powerpoint/2010/main" val="28659572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Opening Activity – Vocabulary Graphic Organizer (10 minutes)</a:t>
            </a:r>
            <a:endParaRPr lang="en-US" dirty="0"/>
          </a:p>
        </p:txBody>
      </p:sp>
      <p:sp>
        <p:nvSpPr>
          <p:cNvPr id="5" name="Content Placeholder 4"/>
          <p:cNvSpPr>
            <a:spLocks noGrp="1"/>
          </p:cNvSpPr>
          <p:nvPr>
            <p:ph idx="1"/>
          </p:nvPr>
        </p:nvSpPr>
        <p:spPr/>
        <p:txBody>
          <a:bodyPr>
            <a:normAutofit/>
          </a:bodyPr>
          <a:lstStyle/>
          <a:p>
            <a:r>
              <a:rPr lang="en-US" sz="2400" dirty="0" smtClean="0"/>
              <a:t>Each table will be assigned one of our vocabulary words for today’s lesson. As a group you will fill in each part of the graphic organizer.</a:t>
            </a:r>
          </a:p>
          <a:p>
            <a:endParaRPr lang="en-US" sz="2400" dirty="0"/>
          </a:p>
          <a:p>
            <a:r>
              <a:rPr lang="en-US" sz="2400" dirty="0" smtClean="0"/>
              <a:t>Each leader will have a role: time keeper, presenter, recorder, and leader.</a:t>
            </a:r>
          </a:p>
          <a:p>
            <a:endParaRPr lang="en-US" sz="2400" dirty="0"/>
          </a:p>
          <a:p>
            <a:r>
              <a:rPr lang="en-US" sz="2400" dirty="0"/>
              <a:t>O</a:t>
            </a:r>
            <a:r>
              <a:rPr lang="en-US" sz="2400" dirty="0" smtClean="0"/>
              <a:t>nce the </a:t>
            </a:r>
            <a:r>
              <a:rPr lang="en-US" sz="2400" dirty="0" smtClean="0"/>
              <a:t>timer rings you </a:t>
            </a:r>
            <a:r>
              <a:rPr lang="en-US" sz="2400" dirty="0" smtClean="0"/>
              <a:t>will present your group’s graphic organizer.</a:t>
            </a:r>
            <a:endParaRPr lang="en-US" sz="2400" dirty="0"/>
          </a:p>
        </p:txBody>
      </p:sp>
    </p:spTree>
    <p:extLst>
      <p:ext uri="{BB962C8B-B14F-4D97-AF65-F5344CB8AC3E}">
        <p14:creationId xmlns:p14="http://schemas.microsoft.com/office/powerpoint/2010/main" val="36943659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Vocabulary Word Assignments</a:t>
            </a:r>
            <a:endParaRPr lang="en-US" dirty="0"/>
          </a:p>
        </p:txBody>
      </p:sp>
      <p:sp>
        <p:nvSpPr>
          <p:cNvPr id="3" name="Content Placeholder 2"/>
          <p:cNvSpPr>
            <a:spLocks noGrp="1"/>
          </p:cNvSpPr>
          <p:nvPr>
            <p:ph idx="1"/>
          </p:nvPr>
        </p:nvSpPr>
        <p:spPr>
          <a:xfrm>
            <a:off x="818712" y="2527087"/>
            <a:ext cx="10554574" cy="3636511"/>
          </a:xfrm>
        </p:spPr>
        <p:txBody>
          <a:bodyPr>
            <a:normAutofit fontScale="92500" lnSpcReduction="10000"/>
          </a:bodyPr>
          <a:lstStyle/>
          <a:p>
            <a:pPr marL="0" indent="0">
              <a:buNone/>
            </a:pPr>
            <a:r>
              <a:rPr lang="en-US" sz="3200" dirty="0" smtClean="0"/>
              <a:t>Table 1: Technology</a:t>
            </a:r>
            <a:endParaRPr lang="en-US" sz="3200" dirty="0"/>
          </a:p>
          <a:p>
            <a:pPr marL="0" indent="0">
              <a:buNone/>
            </a:pPr>
            <a:r>
              <a:rPr lang="en-US" sz="3200" dirty="0" smtClean="0"/>
              <a:t>Table 2: Chemistry</a:t>
            </a:r>
            <a:endParaRPr lang="en-US" sz="3200" dirty="0"/>
          </a:p>
          <a:p>
            <a:pPr marL="0" indent="0">
              <a:buNone/>
            </a:pPr>
            <a:r>
              <a:rPr lang="en-US" sz="3200" dirty="0" smtClean="0"/>
              <a:t>Table 3: Physics</a:t>
            </a:r>
            <a:endParaRPr lang="en-US" sz="3200" dirty="0"/>
          </a:p>
          <a:p>
            <a:pPr marL="0" indent="0">
              <a:buNone/>
            </a:pPr>
            <a:r>
              <a:rPr lang="en-US" sz="3200" dirty="0" smtClean="0"/>
              <a:t>Table 4: Geology</a:t>
            </a:r>
            <a:endParaRPr lang="en-US" sz="3200" dirty="0"/>
          </a:p>
          <a:p>
            <a:pPr marL="0" indent="0">
              <a:buNone/>
            </a:pPr>
            <a:r>
              <a:rPr lang="en-US" sz="3200" dirty="0" smtClean="0"/>
              <a:t>Table 5: Astronomy</a:t>
            </a:r>
            <a:endParaRPr lang="en-US" sz="3200" dirty="0"/>
          </a:p>
          <a:p>
            <a:pPr marL="0" indent="0">
              <a:buNone/>
            </a:pPr>
            <a:r>
              <a:rPr lang="en-US" sz="3200" dirty="0" smtClean="0"/>
              <a:t>Table 6: Biology</a:t>
            </a:r>
            <a:endParaRPr lang="en-US" sz="3200" dirty="0"/>
          </a:p>
          <a:p>
            <a:pPr marL="0" indent="0">
              <a:buNone/>
            </a:pPr>
            <a:endParaRPr lang="en-US" dirty="0"/>
          </a:p>
        </p:txBody>
      </p:sp>
    </p:spTree>
    <p:extLst>
      <p:ext uri="{BB962C8B-B14F-4D97-AF65-F5344CB8AC3E}">
        <p14:creationId xmlns:p14="http://schemas.microsoft.com/office/powerpoint/2010/main" val="22263312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274" y="1379620"/>
            <a:ext cx="10571747" cy="4780547"/>
          </a:xfrm>
          <a:prstGeom prst="rect">
            <a:avLst/>
          </a:prstGeom>
        </p:spPr>
      </p:pic>
      <p:sp>
        <p:nvSpPr>
          <p:cNvPr id="5" name="TextBox 4"/>
          <p:cNvSpPr txBox="1"/>
          <p:nvPr/>
        </p:nvSpPr>
        <p:spPr>
          <a:xfrm>
            <a:off x="4718902" y="385010"/>
            <a:ext cx="2866490" cy="646331"/>
          </a:xfrm>
          <a:prstGeom prst="rect">
            <a:avLst/>
          </a:prstGeom>
          <a:noFill/>
        </p:spPr>
        <p:txBody>
          <a:bodyPr wrap="none" rtlCol="0">
            <a:spAutoFit/>
          </a:bodyPr>
          <a:lstStyle/>
          <a:p>
            <a:r>
              <a:rPr lang="en-US" dirty="0"/>
              <a:t> </a:t>
            </a:r>
            <a:r>
              <a:rPr lang="en-US" sz="3600" dirty="0" smtClean="0"/>
              <a:t>Automobile</a:t>
            </a:r>
            <a:endParaRPr lang="en-US" sz="3600" dirty="0"/>
          </a:p>
        </p:txBody>
      </p:sp>
    </p:spTree>
    <p:extLst>
      <p:ext uri="{BB962C8B-B14F-4D97-AF65-F5344CB8AC3E}">
        <p14:creationId xmlns:p14="http://schemas.microsoft.com/office/powerpoint/2010/main" val="167063508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Quotable">
  <a:themeElements>
    <a:clrScheme name="Quotable">
      <a:dk1>
        <a:sysClr val="windowText" lastClr="000000"/>
      </a:dk1>
      <a:lt1>
        <a:sysClr val="window" lastClr="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TC103457503[[fn=Quotable]]</Template>
  <TotalTime>1674</TotalTime>
  <Words>1697</Words>
  <Application>Microsoft Office PowerPoint</Application>
  <PresentationFormat>Widescreen</PresentationFormat>
  <Paragraphs>289</Paragraphs>
  <Slides>53</Slides>
  <Notes>53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53</vt:i4>
      </vt:variant>
    </vt:vector>
  </HeadingPairs>
  <TitlesOfParts>
    <vt:vector size="57" baseType="lpstr">
      <vt:lpstr>Calibri</vt:lpstr>
      <vt:lpstr>Century Gothic</vt:lpstr>
      <vt:lpstr>Wingdings 2</vt:lpstr>
      <vt:lpstr>Quotable</vt:lpstr>
      <vt:lpstr>Do Now – 5 minutes</vt:lpstr>
      <vt:lpstr>Quote for the week</vt:lpstr>
      <vt:lpstr>Review HW: Social Justice, Art and Science (15 minutes)</vt:lpstr>
      <vt:lpstr>Big Idea</vt:lpstr>
      <vt:lpstr>CRS Standards</vt:lpstr>
      <vt:lpstr>Objectives:</vt:lpstr>
      <vt:lpstr>Opening Activity – Vocabulary Graphic Organizer (10 minutes)</vt:lpstr>
      <vt:lpstr>Vocabulary Word Assignments</vt:lpstr>
      <vt:lpstr>PowerPoint Presentation</vt:lpstr>
      <vt:lpstr>Science Skills</vt:lpstr>
      <vt:lpstr>Vocabulary</vt:lpstr>
      <vt:lpstr>1.1 What is Science</vt:lpstr>
      <vt:lpstr>Science and Technology</vt:lpstr>
      <vt:lpstr>Advances in technology – The Telephone</vt:lpstr>
      <vt:lpstr>Branches of Science</vt:lpstr>
      <vt:lpstr>Vocabulary setup: (in binders)</vt:lpstr>
      <vt:lpstr>“Name that branch of science!”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physical science? </vt:lpstr>
      <vt:lpstr>Independent Brainstorming – 2 minutes</vt:lpstr>
      <vt:lpstr>The Big Ideas of Physical Science</vt:lpstr>
      <vt:lpstr>Science and Your Perspective</vt:lpstr>
      <vt:lpstr>Homework: Poster for one of big ideas of Physical Science</vt:lpstr>
      <vt:lpstr>Classwork – 15 minutes</vt:lpstr>
      <vt:lpstr>Objectives:</vt:lpstr>
      <vt:lpstr>Exit Ticket: 3-2-1</vt:lpstr>
      <vt:lpstr>Do Now-10 minutes</vt:lpstr>
      <vt:lpstr>Big Idea</vt:lpstr>
      <vt:lpstr>CRS Standard:</vt:lpstr>
      <vt:lpstr>Objectives:</vt:lpstr>
      <vt:lpstr>Email Group Activity</vt:lpstr>
      <vt:lpstr>Introduction – “Started with a Question” Song </vt:lpstr>
      <vt:lpstr>PowerPoint Presentation</vt:lpstr>
      <vt:lpstr>1.2 Using a Scientific Approach</vt:lpstr>
      <vt:lpstr>Steps to a scientific method</vt:lpstr>
      <vt:lpstr>Information found in an hypothesis</vt:lpstr>
      <vt:lpstr>Identifying Variables: Whole Class Activity</vt:lpstr>
      <vt:lpstr>PowerPoint Presentation</vt:lpstr>
      <vt:lpstr>PowerPoint Presentation</vt:lpstr>
      <vt:lpstr>Classwork – Independent Assignment</vt:lpstr>
      <vt:lpstr>Homework</vt:lpstr>
      <vt:lpstr>Exit ticket (5 minutes)</vt:lpstr>
      <vt:lpstr>Scientific Theory vs. Scientific Law</vt:lpstr>
      <vt:lpstr>Scientific law</vt:lpstr>
      <vt:lpstr>Working safely in Science</vt:lpstr>
    </vt:vector>
  </TitlesOfParts>
  <Company>Noble Network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Science Skills</dc:title>
  <dc:creator>Jurema Gorham</dc:creator>
  <cp:lastModifiedBy>Jurema Gorham</cp:lastModifiedBy>
  <cp:revision>102</cp:revision>
  <cp:lastPrinted>2013-08-26T14:06:24Z</cp:lastPrinted>
  <dcterms:created xsi:type="dcterms:W3CDTF">2013-08-08T15:49:52Z</dcterms:created>
  <dcterms:modified xsi:type="dcterms:W3CDTF">2013-08-26T16:46:43Z</dcterms:modified>
</cp:coreProperties>
</file>